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56" r:id="rId2"/>
    <p:sldId id="282" r:id="rId3"/>
    <p:sldId id="313" r:id="rId4"/>
    <p:sldId id="281" r:id="rId5"/>
    <p:sldId id="315" r:id="rId6"/>
    <p:sldId id="314" r:id="rId7"/>
    <p:sldId id="283" r:id="rId8"/>
    <p:sldId id="284" r:id="rId9"/>
    <p:sldId id="285" r:id="rId10"/>
    <p:sldId id="286" r:id="rId11"/>
    <p:sldId id="290" r:id="rId12"/>
    <p:sldId id="291" r:id="rId13"/>
    <p:sldId id="292" r:id="rId14"/>
    <p:sldId id="288" r:id="rId15"/>
    <p:sldId id="316" r:id="rId16"/>
    <p:sldId id="289" r:id="rId17"/>
    <p:sldId id="309" r:id="rId18"/>
    <p:sldId id="299" r:id="rId19"/>
    <p:sldId id="300" r:id="rId20"/>
    <p:sldId id="301" r:id="rId21"/>
    <p:sldId id="302" r:id="rId22"/>
    <p:sldId id="303" r:id="rId23"/>
    <p:sldId id="306" r:id="rId24"/>
    <p:sldId id="287" r:id="rId25"/>
    <p:sldId id="293" r:id="rId26"/>
    <p:sldId id="294" r:id="rId27"/>
    <p:sldId id="296" r:id="rId28"/>
    <p:sldId id="297" r:id="rId29"/>
    <p:sldId id="298" r:id="rId30"/>
    <p:sldId id="304" r:id="rId31"/>
    <p:sldId id="318" r:id="rId32"/>
    <p:sldId id="319" r:id="rId33"/>
    <p:sldId id="320" r:id="rId34"/>
    <p:sldId id="321" r:id="rId35"/>
    <p:sldId id="322" r:id="rId36"/>
    <p:sldId id="323" r:id="rId37"/>
    <p:sldId id="317" r:id="rId38"/>
    <p:sldId id="305" r:id="rId39"/>
    <p:sldId id="307" r:id="rId40"/>
    <p:sldId id="308" r:id="rId41"/>
    <p:sldId id="310" r:id="rId42"/>
    <p:sldId id="311" r:id="rId43"/>
    <p:sldId id="312" r:id="rId44"/>
    <p:sldId id="260" r:id="rId4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xmlns="">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5E63"/>
    <a:srgbClr val="FEC75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76" autoAdjust="0"/>
  </p:normalViewPr>
  <p:slideViewPr>
    <p:cSldViewPr>
      <p:cViewPr varScale="1">
        <p:scale>
          <a:sx n="54" d="100"/>
          <a:sy n="54" d="100"/>
        </p:scale>
        <p:origin x="-636" y="-78"/>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622770132"/>
      </p:ext>
    </p:extLst>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30920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1840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63836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378855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6338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37885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40122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401228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401228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378855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40122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989217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6461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10084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2079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356771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28167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4.png"/><Relationship Id="rId7"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3.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3.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像" descr="图像"/>
          <p:cNvPicPr>
            <a:picLocks noChangeAspect="1"/>
          </p:cNvPicPr>
          <p:nvPr/>
        </p:nvPicPr>
        <p:blipFill>
          <a:blip r:embed="rId2"/>
          <a:stretch>
            <a:fillRect/>
          </a:stretch>
        </p:blipFill>
        <p:spPr>
          <a:xfrm>
            <a:off x="0" y="3395941"/>
            <a:ext cx="12509500" cy="10320060"/>
          </a:xfrm>
          <a:prstGeom prst="rect">
            <a:avLst/>
          </a:prstGeom>
          <a:ln w="12700">
            <a:miter lim="400000"/>
            <a:headEnd/>
            <a:tailEnd/>
          </a:ln>
        </p:spPr>
      </p:pic>
      <p:pic>
        <p:nvPicPr>
          <p:cNvPr id="120" name="图像" descr="图像"/>
          <p:cNvPicPr>
            <a:picLocks noChangeAspect="1"/>
          </p:cNvPicPr>
          <p:nvPr/>
        </p:nvPicPr>
        <p:blipFill>
          <a:blip r:embed="rId3"/>
          <a:stretch>
            <a:fillRect/>
          </a:stretch>
        </p:blipFill>
        <p:spPr>
          <a:xfrm>
            <a:off x="8877300" y="5745460"/>
            <a:ext cx="6629400" cy="2225080"/>
          </a:xfrm>
          <a:prstGeom prst="rect">
            <a:avLst/>
          </a:prstGeom>
          <a:ln w="12700">
            <a:miter lim="400000"/>
            <a:headEnd/>
            <a:tailEnd/>
          </a:ln>
        </p:spPr>
      </p:pic>
      <p:sp>
        <p:nvSpPr>
          <p:cNvPr id="5" name="TextBox 4"/>
          <p:cNvSpPr txBox="1"/>
          <p:nvPr/>
        </p:nvSpPr>
        <p:spPr>
          <a:xfrm>
            <a:off x="6205532" y="8586192"/>
            <a:ext cx="126079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800" b="0" i="0" u="none" strike="noStrike" cap="none" spc="300" normalizeH="0" baseline="0" dirty="0" smtClean="0">
                <a:ln>
                  <a:noFill/>
                </a:ln>
                <a:solidFill>
                  <a:srgbClr val="555E63"/>
                </a:solidFill>
                <a:effectLst/>
                <a:uFillTx/>
                <a:latin typeface="汉仪旗黑-65S" pitchFamily="18" charset="-122"/>
                <a:ea typeface="汉仪旗黑-65S" pitchFamily="18" charset="-122"/>
                <a:sym typeface="Helvetica Neue"/>
              </a:rPr>
              <a:t>苏州帕诺米克生物医药科技有限公司</a:t>
            </a:r>
            <a:endParaRPr kumimoji="0" lang="zh-CN" altLang="en-US" sz="4800" b="0" i="0" u="none" strike="noStrike" cap="none" spc="300" normalizeH="0" baseline="0" dirty="0">
              <a:ln>
                <a:noFill/>
              </a:ln>
              <a:solidFill>
                <a:srgbClr val="555E63"/>
              </a:solidFill>
              <a:effectLst/>
              <a:uFillTx/>
              <a:latin typeface="汉仪旗黑-65S" pitchFamily="18" charset="-122"/>
              <a:ea typeface="汉仪旗黑-65S" pitchFamily="18" charset="-122"/>
              <a:sym typeface="Helvetica Neue"/>
            </a:endParaRPr>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TIC</a:t>
            </a:r>
            <a:r>
              <a:rPr lang="zh-CN" altLang="en-US" dirty="0" smtClean="0"/>
              <a:t>色谱图</a:t>
            </a:r>
          </a:p>
        </p:txBody>
      </p:sp>
      <p:sp>
        <p:nvSpPr>
          <p:cNvPr id="3" name="TextBox 2"/>
          <p:cNvSpPr txBox="1"/>
          <p:nvPr/>
        </p:nvSpPr>
        <p:spPr>
          <a:xfrm>
            <a:off x="673965" y="2882752"/>
            <a:ext cx="6192688" cy="70275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图：将每一个一级扫描帧之中的所有的离子响应值计算出信号值总和，将一级扫描帧的保留时间对这个计算出来的信号值总和做图即可得到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之中，通过鼠标右键菜单，依次点击</a:t>
            </a:r>
            <a:r>
              <a:rPr lang="en-US" altLang="zh-CN" dirty="0" smtClean="0"/>
              <a:t>【</a:t>
            </a:r>
            <a:r>
              <a:rPr lang="zh-CN" altLang="en-US" dirty="0" smtClean="0"/>
              <a:t>色谱图</a:t>
            </a:r>
            <a:r>
              <a:rPr lang="en-US" altLang="zh-CN" dirty="0" smtClean="0"/>
              <a:t>】-&gt;【</a:t>
            </a:r>
            <a:r>
              <a:rPr lang="zh-CN" altLang="en-US" dirty="0" smtClean="0"/>
              <a:t>查看</a:t>
            </a:r>
            <a:r>
              <a:rPr lang="en-US" altLang="zh-CN" dirty="0" smtClean="0"/>
              <a:t>TIC】</a:t>
            </a:r>
            <a:r>
              <a:rPr lang="zh-CN" altLang="en-US" dirty="0" smtClean="0"/>
              <a:t>图进行查看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2</a:t>
            </a:r>
            <a:r>
              <a:rPr lang="zh-CN" altLang="en-US" dirty="0" smtClean="0"/>
              <a:t>：打开原始数据文件之后，可以直接通过顶部的</a:t>
            </a:r>
            <a:r>
              <a:rPr lang="en-US" altLang="zh-CN" dirty="0" smtClean="0"/>
              <a:t>Ribbon</a:t>
            </a:r>
            <a:r>
              <a:rPr lang="zh-CN" altLang="en-US" dirty="0" smtClean="0"/>
              <a:t>菜单栏的</a:t>
            </a:r>
            <a:r>
              <a:rPr lang="en-US" altLang="zh-CN" dirty="0" smtClean="0"/>
              <a:t>【TIC】</a:t>
            </a:r>
            <a:r>
              <a:rPr lang="zh-CN" altLang="en-US" dirty="0" smtClean="0"/>
              <a:t>按钮进行</a:t>
            </a:r>
            <a:r>
              <a:rPr lang="en-US" altLang="zh-CN" dirty="0" smtClean="0"/>
              <a:t>TIC</a:t>
            </a:r>
            <a:r>
              <a:rPr lang="zh-CN" altLang="en-US" dirty="0" smtClean="0"/>
              <a:t>图的绘制</a:t>
            </a:r>
            <a:endParaRPr lang="en-US" altLang="zh-CN" dirty="0"/>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249" y="2033464"/>
            <a:ext cx="17330923" cy="11421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p:cNvSpPr/>
          <p:nvPr/>
        </p:nvSpPr>
        <p:spPr>
          <a:xfrm>
            <a:off x="7655496" y="5273824"/>
            <a:ext cx="4824536"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527704" y="3185592"/>
            <a:ext cx="2088232"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2191999" y="639653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10222632" y="232149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81199350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4762" y="2321496"/>
            <a:ext cx="16932244" cy="11089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BPC</a:t>
            </a:r>
            <a:r>
              <a:rPr lang="zh-CN" altLang="en-US" dirty="0" smtClean="0"/>
              <a:t>色谱图</a:t>
            </a:r>
          </a:p>
        </p:txBody>
      </p:sp>
      <p:sp>
        <p:nvSpPr>
          <p:cNvPr id="3" name="TextBox 2"/>
          <p:cNvSpPr txBox="1"/>
          <p:nvPr/>
        </p:nvSpPr>
        <p:spPr>
          <a:xfrm>
            <a:off x="673965" y="2882752"/>
            <a:ext cx="6192688" cy="70275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图：将每一个一级扫描帧之中的所有的离子响应值计算出信号值最大值，将一级扫描帧的保留时间对这个计算出来的信号值最大值做图即可得到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之中，通过鼠标右键菜单，依次点击</a:t>
            </a:r>
            <a:r>
              <a:rPr lang="en-US" altLang="zh-CN" dirty="0" smtClean="0"/>
              <a:t>【</a:t>
            </a:r>
            <a:r>
              <a:rPr lang="zh-CN" altLang="en-US" dirty="0" smtClean="0"/>
              <a:t>色谱图</a:t>
            </a:r>
            <a:r>
              <a:rPr lang="en-US" altLang="zh-CN" dirty="0" smtClean="0"/>
              <a:t>】-&gt;【</a:t>
            </a:r>
            <a:r>
              <a:rPr lang="zh-CN" altLang="en-US" dirty="0" smtClean="0"/>
              <a:t>查看</a:t>
            </a:r>
            <a:r>
              <a:rPr lang="en-US" altLang="zh-CN" dirty="0" smtClean="0"/>
              <a:t>BPC】</a:t>
            </a:r>
            <a:r>
              <a:rPr lang="zh-CN" altLang="en-US" dirty="0" smtClean="0"/>
              <a:t>图进行查看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2</a:t>
            </a:r>
            <a:r>
              <a:rPr lang="zh-CN" altLang="en-US" dirty="0" smtClean="0"/>
              <a:t>：打开原始数据文件之后，可以直接通过顶部的</a:t>
            </a:r>
            <a:r>
              <a:rPr lang="en-US" altLang="zh-CN" dirty="0" smtClean="0"/>
              <a:t>Ribbon</a:t>
            </a:r>
            <a:r>
              <a:rPr lang="zh-CN" altLang="en-US" dirty="0" smtClean="0"/>
              <a:t>菜单栏的</a:t>
            </a:r>
            <a:r>
              <a:rPr lang="en-US" altLang="zh-CN" dirty="0" smtClean="0"/>
              <a:t>【BPC】</a:t>
            </a:r>
            <a:r>
              <a:rPr lang="zh-CN" altLang="en-US" dirty="0" smtClean="0"/>
              <a:t>按钮进行</a:t>
            </a:r>
            <a:r>
              <a:rPr lang="en-US" altLang="zh-CN" dirty="0" smtClean="0"/>
              <a:t>BPC</a:t>
            </a:r>
            <a:r>
              <a:rPr lang="zh-CN" altLang="en-US" dirty="0" smtClean="0"/>
              <a:t>图的绘制</a:t>
            </a:r>
            <a:endParaRPr lang="en-US" altLang="zh-CN" dirty="0"/>
          </a:p>
        </p:txBody>
      </p:sp>
      <p:sp>
        <p:nvSpPr>
          <p:cNvPr id="11" name="矩形 10"/>
          <p:cNvSpPr/>
          <p:nvPr/>
        </p:nvSpPr>
        <p:spPr>
          <a:xfrm>
            <a:off x="7716651" y="5273824"/>
            <a:ext cx="4475348"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383688" y="3374744"/>
            <a:ext cx="2304256" cy="139502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2191999" y="639653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9873444" y="266289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8545498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439" y="2105472"/>
            <a:ext cx="16560315" cy="10873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XIC</a:t>
            </a:r>
            <a:r>
              <a:rPr lang="zh-CN" altLang="en-US" dirty="0" smtClean="0"/>
              <a:t>色谱图</a:t>
            </a:r>
          </a:p>
        </p:txBody>
      </p:sp>
      <p:sp>
        <p:nvSpPr>
          <p:cNvPr id="3" name="TextBox 2"/>
          <p:cNvSpPr txBox="1"/>
          <p:nvPr/>
        </p:nvSpPr>
        <p:spPr>
          <a:xfrm>
            <a:off x="666295" y="3151421"/>
            <a:ext cx="6192688" cy="933588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图：我们指定一个目标离子的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r>
              <a:rPr lang="zh-CN" altLang="en-US" dirty="0" smtClean="0"/>
              <a:t>值，</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将每一个一级扫描帧之中的等于目标</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的离子响应值计算出信号值最大值，将一级扫描帧的保留时间对这个计算出来的信号值最大值做图即可得到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之中，选中某一个二级扫描帧，得到对应的母离子</a:t>
            </a:r>
            <a:r>
              <a:rPr lang="en-US" altLang="zh-CN" dirty="0" err="1" smtClean="0"/>
              <a:t>mz</a:t>
            </a:r>
            <a:r>
              <a:rPr lang="zh-CN" altLang="en-US" dirty="0" smtClean="0"/>
              <a:t>，通过鼠标右键菜单，点击</a:t>
            </a:r>
            <a:r>
              <a:rPr lang="en-US" altLang="zh-CN" dirty="0" smtClean="0"/>
              <a:t>【</a:t>
            </a:r>
            <a:r>
              <a:rPr lang="zh-CN" altLang="en-US" dirty="0" smtClean="0"/>
              <a:t>显示</a:t>
            </a:r>
            <a:r>
              <a:rPr lang="en-US" altLang="zh-CN" dirty="0" smtClean="0"/>
              <a:t>XIC</a:t>
            </a:r>
            <a:r>
              <a:rPr lang="zh-CN" altLang="en-US" dirty="0" smtClean="0"/>
              <a:t>谱图</a:t>
            </a:r>
            <a:r>
              <a:rPr lang="en-US" altLang="zh-CN" dirty="0" smtClean="0"/>
              <a:t>】</a:t>
            </a:r>
            <a:r>
              <a:rPr lang="zh-CN" altLang="en-US" dirty="0" smtClean="0"/>
              <a:t>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algn="l"/>
            <a:r>
              <a:rPr lang="zh-CN" altLang="en-US" dirty="0" smtClean="0"/>
              <a:t>方法</a:t>
            </a:r>
            <a:r>
              <a:rPr lang="en-US" altLang="zh-CN" dirty="0" smtClean="0"/>
              <a:t>2</a:t>
            </a:r>
            <a:r>
              <a:rPr lang="zh-CN" altLang="en-US" dirty="0" smtClean="0"/>
              <a:t>：</a:t>
            </a:r>
            <a:r>
              <a:rPr lang="zh-CN" altLang="en-US" dirty="0"/>
              <a:t>在软件主界面左侧的</a:t>
            </a:r>
            <a:r>
              <a:rPr lang="en-US" altLang="zh-CN" dirty="0"/>
              <a:t>【</a:t>
            </a:r>
            <a:r>
              <a:rPr lang="zh-CN" altLang="en-US" dirty="0"/>
              <a:t>对象浏览器</a:t>
            </a:r>
            <a:r>
              <a:rPr lang="en-US" altLang="zh-CN" dirty="0"/>
              <a:t>】</a:t>
            </a:r>
            <a:r>
              <a:rPr lang="zh-CN" altLang="en-US" dirty="0"/>
              <a:t>之中，选中某一个二级扫描帧，得到对应的母离子</a:t>
            </a:r>
            <a:r>
              <a:rPr lang="en-US" altLang="zh-CN" dirty="0" err="1"/>
              <a:t>mz</a:t>
            </a:r>
            <a:r>
              <a:rPr lang="zh-CN" altLang="en-US" dirty="0" smtClean="0"/>
              <a:t>，可以直接通过顶部的</a:t>
            </a:r>
            <a:r>
              <a:rPr lang="en-US" altLang="zh-CN" dirty="0" smtClean="0"/>
              <a:t>Ribbon</a:t>
            </a:r>
            <a:r>
              <a:rPr lang="zh-CN" altLang="en-US" dirty="0" smtClean="0"/>
              <a:t>菜单栏的</a:t>
            </a:r>
            <a:r>
              <a:rPr lang="en-US" altLang="zh-CN" dirty="0" smtClean="0"/>
              <a:t>【XIC】</a:t>
            </a:r>
            <a:r>
              <a:rPr lang="zh-CN" altLang="en-US" dirty="0" smtClean="0"/>
              <a:t>按钮进行特定离子的</a:t>
            </a:r>
            <a:r>
              <a:rPr lang="en-US" altLang="zh-CN" dirty="0" smtClean="0"/>
              <a:t>XIC</a:t>
            </a:r>
            <a:r>
              <a:rPr lang="zh-CN" altLang="en-US" dirty="0" smtClean="0"/>
              <a:t>图的绘制</a:t>
            </a:r>
            <a:endParaRPr lang="en-US" altLang="zh-CN" dirty="0"/>
          </a:p>
        </p:txBody>
      </p:sp>
      <p:sp>
        <p:nvSpPr>
          <p:cNvPr id="11" name="矩形 10"/>
          <p:cNvSpPr/>
          <p:nvPr/>
        </p:nvSpPr>
        <p:spPr>
          <a:xfrm>
            <a:off x="7810364" y="6517978"/>
            <a:ext cx="7477980" cy="199620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527704" y="3151421"/>
            <a:ext cx="2304256" cy="130400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4208224" y="673793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10222632" y="232149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16540018"/>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36452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物质峰查找</a:t>
            </a:r>
          </a:p>
        </p:txBody>
      </p:sp>
      <p:sp>
        <p:nvSpPr>
          <p:cNvPr id="3" name="TextBox 2"/>
          <p:cNvSpPr txBox="1"/>
          <p:nvPr/>
        </p:nvSpPr>
        <p:spPr>
          <a:xfrm>
            <a:off x="542254" y="2825552"/>
            <a:ext cx="4612937" cy="88742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dirty="0" smtClean="0"/>
              <a:t>XIC</a:t>
            </a:r>
            <a:r>
              <a:rPr lang="zh-CN" altLang="en-US" dirty="0" smtClean="0"/>
              <a:t>谱图是在</a:t>
            </a:r>
            <a:r>
              <a:rPr lang="en-US" altLang="zh-CN" dirty="0" smtClean="0"/>
              <a:t>LCMS</a:t>
            </a:r>
            <a:r>
              <a:rPr lang="zh-CN" altLang="en-US" dirty="0" smtClean="0"/>
              <a:t>非靶数据分析之中进行峰面积提取定量计算的基础。</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在完成了</a:t>
            </a:r>
            <a:r>
              <a:rPr lang="en-US" altLang="zh-CN" dirty="0" smtClean="0"/>
              <a:t>XIC</a:t>
            </a:r>
            <a:r>
              <a:rPr lang="zh-CN" altLang="en-US" dirty="0" smtClean="0"/>
              <a:t>谱图的获取之后，可以通过</a:t>
            </a:r>
            <a:r>
              <a:rPr lang="en-US" altLang="zh-CN" dirty="0" err="1" smtClean="0"/>
              <a:t>MZKit</a:t>
            </a:r>
            <a:r>
              <a:rPr lang="zh-CN" altLang="en-US" dirty="0" smtClean="0"/>
              <a:t>进行峰查找，获取定量信息：</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在</a:t>
            </a:r>
            <a:r>
              <a:rPr lang="en-US" altLang="zh-CN" dirty="0" smtClean="0"/>
              <a:t>【</a:t>
            </a:r>
            <a:r>
              <a:rPr lang="zh-CN" altLang="en-US" dirty="0" smtClean="0"/>
              <a:t>对象浏览器</a:t>
            </a:r>
            <a:r>
              <a:rPr lang="en-US" altLang="zh-CN" dirty="0" smtClean="0"/>
              <a:t>】</a:t>
            </a:r>
            <a:r>
              <a:rPr lang="zh-CN" altLang="en-US" dirty="0" smtClean="0"/>
              <a:t>之中，选中某一个二级扫描帧对象得到目标离子的</a:t>
            </a:r>
            <a:r>
              <a:rPr lang="en-US" altLang="zh-CN" dirty="0" err="1" smtClean="0"/>
              <a:t>mz</a:t>
            </a:r>
            <a:r>
              <a:rPr lang="zh-CN" altLang="en-US" dirty="0" smtClean="0"/>
              <a:t>值，通过鼠标右键依次选择</a:t>
            </a:r>
            <a:r>
              <a:rPr lang="en-US" altLang="zh-CN" dirty="0" smtClean="0"/>
              <a:t>【</a:t>
            </a:r>
            <a:r>
              <a:rPr lang="zh-CN" altLang="en-US" dirty="0" smtClean="0"/>
              <a:t>显示</a:t>
            </a:r>
            <a:r>
              <a:rPr lang="en-US" altLang="zh-CN" dirty="0" smtClean="0"/>
              <a:t>XIC</a:t>
            </a:r>
            <a:r>
              <a:rPr lang="zh-CN" altLang="en-US" dirty="0" smtClean="0"/>
              <a:t>谱图</a:t>
            </a:r>
            <a:r>
              <a:rPr lang="en-US" altLang="zh-CN" dirty="0" smtClean="0"/>
              <a:t>】-&gt;【</a:t>
            </a:r>
            <a:r>
              <a:rPr lang="zh-CN" altLang="en-US" dirty="0" smtClean="0"/>
              <a:t>峰查找</a:t>
            </a:r>
            <a:r>
              <a:rPr lang="en-US" altLang="zh-CN" dirty="0" smtClean="0"/>
              <a:t>】</a:t>
            </a:r>
            <a:r>
              <a:rPr lang="zh-CN" altLang="en-US" dirty="0" smtClean="0"/>
              <a:t>菜单，即可得到目标物质峰的峰查找结果</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可以从结果中看见，目标离子峰主要分布于</a:t>
            </a:r>
            <a:r>
              <a:rPr lang="en-US" altLang="zh-CN" dirty="0" smtClean="0"/>
              <a:t>401</a:t>
            </a:r>
            <a:r>
              <a:rPr lang="zh-CN" altLang="en-US" dirty="0" smtClean="0"/>
              <a:t>秒到</a:t>
            </a:r>
            <a:r>
              <a:rPr lang="en-US" altLang="zh-CN" dirty="0" smtClean="0"/>
              <a:t>411</a:t>
            </a:r>
            <a:r>
              <a:rPr lang="zh-CN" altLang="en-US" dirty="0" smtClean="0"/>
              <a:t>秒这个保留时间段内</a:t>
            </a:r>
            <a:endParaRPr lang="en-US" altLang="zh-CN"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7958" y="1668289"/>
            <a:ext cx="18919820" cy="1198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6359352" y="9243218"/>
            <a:ext cx="5400600" cy="164723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4224098734"/>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136295"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TIC/BPC</a:t>
            </a:r>
            <a:r>
              <a:rPr lang="zh-CN" altLang="en-US" dirty="0" smtClean="0"/>
              <a:t>叠加图</a:t>
            </a: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440" y="1901192"/>
            <a:ext cx="17065896" cy="11667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6704" y="4121696"/>
            <a:ext cx="6120680"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在导入多个原始数据文件之后：</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之中选中多个需要进行叠加的原始数据文件</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在文件夹上通过鼠标右键依次点击</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色谱峰叠加图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或者</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矩形 6"/>
          <p:cNvSpPr/>
          <p:nvPr/>
        </p:nvSpPr>
        <p:spPr>
          <a:xfrm>
            <a:off x="7799512" y="5587443"/>
            <a:ext cx="1080120" cy="285029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矩形 7"/>
          <p:cNvSpPr/>
          <p:nvPr/>
        </p:nvSpPr>
        <p:spPr>
          <a:xfrm>
            <a:off x="9235881" y="4841776"/>
            <a:ext cx="4968552" cy="172819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椭圆 8"/>
          <p:cNvSpPr/>
          <p:nvPr/>
        </p:nvSpPr>
        <p:spPr>
          <a:xfrm>
            <a:off x="8854271" y="806915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椭圆 9"/>
          <p:cNvSpPr/>
          <p:nvPr/>
        </p:nvSpPr>
        <p:spPr>
          <a:xfrm>
            <a:off x="12191999" y="6228569"/>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163562375"/>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1480" y="1889448"/>
            <a:ext cx="16702410" cy="11826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6469720"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查看紫外吸收光谱图</a:t>
            </a:r>
          </a:p>
        </p:txBody>
      </p:sp>
      <p:sp>
        <p:nvSpPr>
          <p:cNvPr id="2" name="TextBox 1"/>
          <p:cNvSpPr txBox="1"/>
          <p:nvPr/>
        </p:nvSpPr>
        <p:spPr>
          <a:xfrm>
            <a:off x="696721" y="3022018"/>
            <a:ext cx="6120680" cy="61042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假若原始数据文件之中存在有紫外吸收数据的话，则</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在加载质谱原始数据的同时，还会额外的加载紫外吸收光谱信息数据</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同样的，在紫外吸收光谱列表中，我们可以选中若干光谱数据，通过右键菜单</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显示紫外光谱叠加</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进行一些紫外数据的叠加显示</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在紫外光谱图之中，横坐标</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轴为吸收的波长，单位为纳米；</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a:t>纵坐标</a:t>
            </a:r>
            <a:r>
              <a:rPr lang="zh-CN" altLang="en-US" dirty="0" smtClean="0"/>
              <a:t>轴为对应的</a:t>
            </a:r>
            <a:r>
              <a:rPr lang="zh-CN" altLang="en-US" dirty="0"/>
              <a:t>光</a:t>
            </a:r>
            <a:r>
              <a:rPr lang="zh-CN" altLang="en-US" dirty="0" smtClean="0"/>
              <a:t>谱吸收强度</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8" name="矩形 7"/>
          <p:cNvSpPr/>
          <p:nvPr/>
        </p:nvSpPr>
        <p:spPr>
          <a:xfrm>
            <a:off x="10247784" y="8298161"/>
            <a:ext cx="3600400" cy="1656184"/>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1921690638"/>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479338"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查看离子分布散点图</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8165" y="1961456"/>
            <a:ext cx="17552707" cy="11566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77195" y="3570072"/>
            <a:ext cx="5495078" cy="51809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仅需要在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之中选择对应的原始数据文件，即可查看对应的原始数据文件的离子分布散点图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在散点图之中：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smtClean="0"/>
              <a:t>X</a:t>
            </a:r>
            <a:r>
              <a:rPr lang="zh-CN" altLang="en-US" dirty="0" smtClean="0"/>
              <a:t>坐标轴为离子的保留时间</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Y</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坐标轴为离子的质荷比</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离子点的颜色表示离子对应的信号响应值，空白处表示对应位置无数据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163562375"/>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76119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a:t>原始数</a:t>
            </a:r>
            <a:r>
              <a:rPr lang="zh-CN" altLang="en-US" dirty="0" smtClean="0"/>
              <a:t>据简单概览</a:t>
            </a:r>
          </a:p>
        </p:txBody>
      </p:sp>
      <p:sp>
        <p:nvSpPr>
          <p:cNvPr id="2" name="TextBox 1"/>
          <p:cNvSpPr txBox="1"/>
          <p:nvPr/>
        </p:nvSpPr>
        <p:spPr>
          <a:xfrm>
            <a:off x="310680" y="2465512"/>
            <a:ext cx="7128792" cy="88742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之中，选中想要进行统计的原始文件列表，在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原始数据列表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文件夹上通过鼠标右键，弹出右键菜单，选择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显示概览</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程序将会将所选中的文件列表的概览信息显示出来：</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Source</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为原始数据的文件名</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smtClean="0"/>
              <a:t>Ms1_scans</a:t>
            </a:r>
            <a:r>
              <a:rPr lang="zh-CN" altLang="en-US" dirty="0" smtClean="0"/>
              <a:t>为一级质谱扫描帧的数量</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msn_scans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为二级质谱扫描帧的数量</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err="1" smtClean="0"/>
              <a:t>Rtmin</a:t>
            </a:r>
            <a:r>
              <a:rPr lang="zh-CN" altLang="en-US" dirty="0" smtClean="0"/>
              <a:t>原始数据中的起始保留时间</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Rtmax</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原始数据中的最大检测保留时间</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err="1" smtClean="0"/>
              <a:t>Total_ions</a:t>
            </a:r>
            <a:r>
              <a:rPr lang="zh-CN" altLang="en-US" dirty="0" smtClean="0"/>
              <a:t>原始数据之中所有的离子响应度值得总和</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Base_peak</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原始数据之中，响应度值最高的离子峰的质荷比</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值</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err="1" smtClean="0"/>
              <a:t>Max_intensity</a:t>
            </a:r>
            <a:r>
              <a:rPr lang="zh-CN" altLang="en-US" dirty="0" smtClean="0"/>
              <a:t>原始数据之中最高的响应度值</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3" name="Picture 2"/>
          <p:cNvPicPr>
            <a:picLocks noChangeAspect="1"/>
          </p:cNvPicPr>
          <p:nvPr/>
        </p:nvPicPr>
        <p:blipFill>
          <a:blip r:embed="rId5"/>
          <a:stretch>
            <a:fillRect/>
          </a:stretch>
        </p:blipFill>
        <p:spPr>
          <a:xfrm>
            <a:off x="7590388" y="2026722"/>
            <a:ext cx="16793612" cy="11369663"/>
          </a:xfrm>
          <a:prstGeom prst="rect">
            <a:avLst/>
          </a:prstGeom>
        </p:spPr>
      </p:pic>
    </p:spTree>
    <p:extLst>
      <p:ext uri="{BB962C8B-B14F-4D97-AF65-F5344CB8AC3E}">
        <p14:creationId xmlns:p14="http://schemas.microsoft.com/office/powerpoint/2010/main" val="2246909481"/>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4213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MRM</a:t>
            </a:r>
            <a:r>
              <a:rPr lang="zh-CN" altLang="en-US" dirty="0" smtClean="0"/>
              <a:t>靶向数据</a:t>
            </a: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4578" y="521296"/>
            <a:ext cx="7488832" cy="4957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4399" y="7290048"/>
            <a:ext cx="5688632" cy="4547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10538715" y="3050438"/>
            <a:ext cx="3002632" cy="495194"/>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椭圆 7"/>
          <p:cNvSpPr/>
          <p:nvPr/>
        </p:nvSpPr>
        <p:spPr>
          <a:xfrm>
            <a:off x="13779074" y="282906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矩形 8"/>
          <p:cNvSpPr/>
          <p:nvPr/>
        </p:nvSpPr>
        <p:spPr>
          <a:xfrm>
            <a:off x="9471595" y="9030292"/>
            <a:ext cx="3327417" cy="70802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2100637" y="812329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2" name="TextBox 1"/>
          <p:cNvSpPr txBox="1"/>
          <p:nvPr/>
        </p:nvSpPr>
        <p:spPr>
          <a:xfrm>
            <a:off x="696721" y="2742004"/>
            <a:ext cx="6291897" cy="65659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在数据工具菜单之中，打开</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【Explorers】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下拉框，选择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离子浏览器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菜单选项，即可打开</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靶向数据查看器</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离子浏览器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之中，通过鼠标右键菜单，选择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导入文件</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菜单，可以打开对话框进行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靶向原始数据文件的选择操作</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在弹出的文件选择对话框中，批量选中导入想要查看的原始数据文件即可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819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81321" y="6209928"/>
            <a:ext cx="10602679" cy="7001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椭圆 12"/>
          <p:cNvSpPr/>
          <p:nvPr/>
        </p:nvSpPr>
        <p:spPr>
          <a:xfrm>
            <a:off x="18179516" y="1055662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矩形 13"/>
          <p:cNvSpPr/>
          <p:nvPr/>
        </p:nvSpPr>
        <p:spPr>
          <a:xfrm>
            <a:off x="16800823" y="8149040"/>
            <a:ext cx="6984465" cy="223735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0478" y="1889448"/>
            <a:ext cx="17933704" cy="11826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10038004"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MRM</a:t>
            </a:r>
            <a:r>
              <a:rPr lang="zh-CN" altLang="en-US" dirty="0" smtClean="0"/>
              <a:t>靶向文件</a:t>
            </a:r>
            <a:r>
              <a:rPr lang="en-US" altLang="zh-CN" dirty="0" smtClean="0"/>
              <a:t>TIC/BPC</a:t>
            </a:r>
            <a:r>
              <a:rPr lang="zh-CN" altLang="en-US" dirty="0" smtClean="0"/>
              <a:t>叠加图</a:t>
            </a:r>
          </a:p>
        </p:txBody>
      </p:sp>
      <p:sp>
        <p:nvSpPr>
          <p:cNvPr id="2" name="TextBox 1"/>
          <p:cNvSpPr txBox="1"/>
          <p:nvPr/>
        </p:nvSpPr>
        <p:spPr>
          <a:xfrm>
            <a:off x="442847" y="2825552"/>
            <a:ext cx="5700482"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smtClean="0"/>
              <a:t>与查看非靶数据类型的操作，在文件浏览器之中，选中需要进行叠加的原始数据文件</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通过右键菜单，依次选择</a:t>
            </a:r>
            <a:r>
              <a:rPr lang="en-US" altLang="zh-CN" dirty="0" smtClean="0"/>
              <a:t>【</a:t>
            </a:r>
            <a:r>
              <a:rPr lang="zh-CN" altLang="en-US" dirty="0" smtClean="0"/>
              <a:t>显示叠加图</a:t>
            </a:r>
            <a:r>
              <a:rPr lang="en-US" altLang="zh-CN" dirty="0" smtClean="0"/>
              <a:t>】-&gt;【TIC</a:t>
            </a:r>
            <a:r>
              <a:rPr lang="zh-CN" altLang="en-US" dirty="0" smtClean="0"/>
              <a:t>叠加</a:t>
            </a:r>
            <a:r>
              <a:rPr lang="en-US" altLang="zh-CN" dirty="0" smtClean="0"/>
              <a:t>】</a:t>
            </a:r>
            <a:r>
              <a:rPr lang="zh-CN" altLang="en-US" dirty="0" smtClean="0"/>
              <a:t>或者</a:t>
            </a:r>
            <a:r>
              <a:rPr lang="en-US" altLang="zh-CN" dirty="0" smtClean="0"/>
              <a:t>【BPC</a:t>
            </a:r>
            <a:r>
              <a:rPr lang="zh-CN" altLang="en-US" dirty="0" smtClean="0"/>
              <a:t>叠加</a:t>
            </a:r>
            <a:r>
              <a:rPr lang="en-US" altLang="zh-CN" dirty="0" smtClean="0"/>
              <a:t>】</a:t>
            </a:r>
            <a:r>
              <a:rPr lang="zh-CN" altLang="en-US" dirty="0" smtClean="0"/>
              <a:t>菜单即可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矩形 6"/>
          <p:cNvSpPr/>
          <p:nvPr/>
        </p:nvSpPr>
        <p:spPr>
          <a:xfrm>
            <a:off x="8663608" y="4787558"/>
            <a:ext cx="4248472" cy="214245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227761687"/>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3695056" y="3185592"/>
            <a:ext cx="15343944" cy="711989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sz="9600" dirty="0" err="1" smtClean="0">
                <a:latin typeface="微软雅黑" panose="020B0503020204020204" pitchFamily="34" charset="-122"/>
                <a:ea typeface="微软雅黑" panose="020B0503020204020204" pitchFamily="34" charset="-122"/>
              </a:rPr>
              <a:t>MZKit</a:t>
            </a:r>
            <a:r>
              <a:rPr lang="en-US" altLang="zh-CN" sz="9600" dirty="0" smtClean="0">
                <a:latin typeface="微软雅黑" panose="020B0503020204020204" pitchFamily="34" charset="-122"/>
                <a:ea typeface="微软雅黑" panose="020B0503020204020204" pitchFamily="34" charset="-122"/>
              </a:rPr>
              <a:t> </a:t>
            </a:r>
            <a:r>
              <a:rPr lang="zh-CN" altLang="en-US" sz="9600" dirty="0" smtClean="0">
                <a:latin typeface="微软雅黑" panose="020B0503020204020204" pitchFamily="34" charset="-122"/>
                <a:ea typeface="微软雅黑" panose="020B0503020204020204" pitchFamily="34" charset="-122"/>
              </a:rPr>
              <a:t>桌面工作站软件培训</a:t>
            </a:r>
            <a:endParaRPr lang="en-US" altLang="zh-CN" sz="96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原始数据查看与可视化操作</a:t>
            </a:r>
            <a:endPar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1143000" marR="0" indent="-1143000" algn="l" defTabSz="825500" rtl="0" fontAlgn="auto" latinLnBrk="0" hangingPunct="0">
              <a:lnSpc>
                <a:spcPct val="100000"/>
              </a:lnSpc>
              <a:spcBef>
                <a:spcPts val="0"/>
              </a:spcBef>
              <a:spcAft>
                <a:spcPts val="0"/>
              </a:spcAft>
              <a:buClrTx/>
              <a:buSzTx/>
              <a:buFontTx/>
              <a:buAutoNum type="arabicPeriod"/>
            </a:pPr>
            <a:endParaRPr lang="en-US" altLang="zh-CN" sz="6000" b="0" dirty="0" smtClean="0">
              <a:latin typeface="微软雅黑" panose="020B0503020204020204" pitchFamily="34" charset="-122"/>
              <a:ea typeface="微软雅黑" panose="020B0503020204020204" pitchFamily="34" charset="-122"/>
            </a:endParaRPr>
          </a:p>
          <a:p>
            <a:pPr marL="1143000" marR="0" indent="-1143000" algn="l" defTabSz="825500" rtl="0" fontAlgn="auto" latinLnBrk="0" hangingPunct="0">
              <a:lnSpc>
                <a:spcPct val="100000"/>
              </a:lnSpc>
              <a:spcBef>
                <a:spcPts val="0"/>
              </a:spcBef>
              <a:spcAft>
                <a:spcPts val="0"/>
              </a:spcAft>
              <a:buClrTx/>
              <a:buSzTx/>
              <a:buFontTx/>
              <a:buAutoNum type="arabicPeriod"/>
            </a:pPr>
            <a:endParaRPr lang="en-US" altLang="zh-CN" sz="6000" b="0" dirty="0">
              <a:latin typeface="微软雅黑" panose="020B0503020204020204" pitchFamily="34" charset="-122"/>
              <a:ea typeface="微软雅黑" panose="020B0503020204020204" pitchFamily="34" charset="-122"/>
            </a:endParaRPr>
          </a:p>
          <a:p>
            <a:pPr marR="0" algn="l" defTabSz="825500" rtl="0" fontAlgn="auto" latinLnBrk="0" hangingPunct="0">
              <a:lnSpc>
                <a:spcPct val="100000"/>
              </a:lnSpc>
              <a:spcBef>
                <a:spcPts val="0"/>
              </a:spcBef>
              <a:spcAft>
                <a:spcPts val="0"/>
              </a:spcAft>
              <a:buClrTx/>
              <a:buSzTx/>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培训讲师：谢桂纲</a:t>
            </a:r>
            <a:endPar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R="0" algn="l" defTabSz="825500" rtl="0" fontAlgn="auto" latinLnBrk="0" hangingPunct="0">
              <a:lnSpc>
                <a:spcPct val="100000"/>
              </a:lnSpc>
              <a:spcBef>
                <a:spcPts val="0"/>
              </a:spcBef>
              <a:spcAft>
                <a:spcPts val="0"/>
              </a:spcAft>
              <a:buClrTx/>
              <a:buSzTx/>
            </a:pPr>
            <a:r>
              <a:rPr lang="zh-CN" altLang="en-US" sz="6000" b="0" dirty="0" smtClean="0">
                <a:latin typeface="微软雅黑" panose="020B0503020204020204" pitchFamily="34" charset="-122"/>
                <a:ea typeface="微软雅黑" panose="020B0503020204020204" pitchFamily="34" charset="-122"/>
              </a:rPr>
              <a:t>部门</a:t>
            </a:r>
            <a:r>
              <a:rPr lang="en-US" altLang="zh-CN" sz="6000" b="0" dirty="0" smtClean="0">
                <a:latin typeface="微软雅黑" panose="020B0503020204020204" pitchFamily="34" charset="-122"/>
                <a:ea typeface="微软雅黑" panose="020B0503020204020204" pitchFamily="34" charset="-122"/>
              </a:rPr>
              <a:t>&amp;</a:t>
            </a:r>
            <a:r>
              <a:rPr lang="zh-CN" altLang="en-US" sz="6000" b="0" dirty="0" smtClean="0">
                <a:latin typeface="微软雅黑" panose="020B0503020204020204" pitchFamily="34" charset="-122"/>
                <a:ea typeface="微软雅黑" panose="020B0503020204020204" pitchFamily="34" charset="-122"/>
              </a:rPr>
              <a:t>职位：</a:t>
            </a:r>
            <a:r>
              <a:rPr lang="en-US" altLang="zh-CN" sz="6000" b="0" dirty="0" err="1" smtClean="0">
                <a:latin typeface="微软雅黑" panose="020B0503020204020204" pitchFamily="34" charset="-122"/>
                <a:ea typeface="微软雅黑" panose="020B0503020204020204" pitchFamily="34" charset="-122"/>
              </a:rPr>
              <a:t>BioDeep</a:t>
            </a:r>
            <a:r>
              <a:rPr lang="en-US" altLang="zh-CN" sz="6000" b="0" dirty="0" smtClean="0">
                <a:latin typeface="微软雅黑" panose="020B0503020204020204" pitchFamily="34" charset="-122"/>
                <a:ea typeface="微软雅黑" panose="020B0503020204020204" pitchFamily="34" charset="-122"/>
              </a:rPr>
              <a:t> </a:t>
            </a:r>
            <a:r>
              <a:rPr lang="zh-CN" altLang="en-US" sz="6000" b="0" dirty="0" smtClean="0">
                <a:latin typeface="微软雅黑" panose="020B0503020204020204" pitchFamily="34" charset="-122"/>
                <a:ea typeface="微软雅黑" panose="020B0503020204020204" pitchFamily="34" charset="-122"/>
              </a:rPr>
              <a:t>高级数据科学家</a:t>
            </a:r>
            <a:endParaRPr lang="en-US" altLang="zh-CN" sz="6000" b="0" dirty="0" smtClean="0">
              <a:latin typeface="微软雅黑" panose="020B0503020204020204" pitchFamily="34" charset="-122"/>
              <a:ea typeface="微软雅黑" panose="020B0503020204020204" pitchFamily="34" charset="-122"/>
            </a:endParaRPr>
          </a:p>
          <a:p>
            <a:pPr marR="0" algn="l" defTabSz="825500" rtl="0" fontAlgn="auto" latinLnBrk="0" hangingPunct="0">
              <a:lnSpc>
                <a:spcPct val="100000"/>
              </a:lnSpc>
              <a:spcBef>
                <a:spcPts val="0"/>
              </a:spcBef>
              <a:spcAft>
                <a:spcPts val="0"/>
              </a:spcAft>
              <a:buClrTx/>
              <a:buSzTx/>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日期</a:t>
            </a: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a:t>
            </a:r>
            <a:r>
              <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2022</a:t>
            </a:r>
            <a:r>
              <a:rPr lang="en-US" altLang="zh-CN" sz="6000" b="0" dirty="0" smtClean="0">
                <a:latin typeface="微软雅黑" panose="020B0503020204020204" pitchFamily="34" charset="-122"/>
                <a:ea typeface="微软雅黑" panose="020B0503020204020204" pitchFamily="34" charset="-122"/>
              </a:rPr>
              <a:t>/</a:t>
            </a:r>
            <a:r>
              <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07/01</a:t>
            </a:r>
            <a:endParaRPr kumimoji="0" lang="zh-CN" altLang="en-US" sz="6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189388361"/>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7023" y="1889448"/>
            <a:ext cx="17496977" cy="11524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61298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查看离子</a:t>
            </a:r>
            <a:r>
              <a:rPr lang="en-US" altLang="zh-CN" dirty="0" smtClean="0"/>
              <a:t>XIC</a:t>
            </a:r>
            <a:r>
              <a:rPr lang="zh-CN" altLang="en-US" dirty="0" smtClean="0"/>
              <a:t>叠加图</a:t>
            </a:r>
          </a:p>
        </p:txBody>
      </p:sp>
      <p:sp>
        <p:nvSpPr>
          <p:cNvPr id="6" name="矩形 5"/>
          <p:cNvSpPr/>
          <p:nvPr/>
        </p:nvSpPr>
        <p:spPr>
          <a:xfrm>
            <a:off x="9582062" y="6713984"/>
            <a:ext cx="2880320"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2" name="TextBox 1"/>
          <p:cNvSpPr txBox="1"/>
          <p:nvPr/>
        </p:nvSpPr>
        <p:spPr>
          <a:xfrm>
            <a:off x="238672" y="2393504"/>
            <a:ext cx="6443916"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如果需要查看离子的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色谱图的叠加图，则可以将不同的原始数据文件之中的目标离子都选中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在目标离子上通过右键菜单</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即可显示目标离子在不同的原始数据文件之中的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图的叠加结果</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539359153"/>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4945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GCMS</a:t>
            </a:r>
            <a:r>
              <a:rPr lang="zh-CN" altLang="en-US" dirty="0" smtClean="0"/>
              <a:t>数据</a:t>
            </a:r>
          </a:p>
        </p:txBody>
      </p:sp>
      <p:pic>
        <p:nvPicPr>
          <p:cNvPr id="2" name="Picture 1"/>
          <p:cNvPicPr>
            <a:picLocks noChangeAspect="1"/>
          </p:cNvPicPr>
          <p:nvPr/>
        </p:nvPicPr>
        <p:blipFill>
          <a:blip r:embed="rId5"/>
          <a:stretch>
            <a:fillRect/>
          </a:stretch>
        </p:blipFill>
        <p:spPr>
          <a:xfrm>
            <a:off x="6359352" y="521296"/>
            <a:ext cx="7008465" cy="3240360"/>
          </a:xfrm>
          <a:prstGeom prst="rect">
            <a:avLst/>
          </a:prstGeom>
        </p:spPr>
      </p:pic>
      <p:pic>
        <p:nvPicPr>
          <p:cNvPr id="3" name="Picture 2"/>
          <p:cNvPicPr>
            <a:picLocks noChangeAspect="1"/>
          </p:cNvPicPr>
          <p:nvPr/>
        </p:nvPicPr>
        <p:blipFill>
          <a:blip r:embed="rId6"/>
          <a:stretch>
            <a:fillRect/>
          </a:stretch>
        </p:blipFill>
        <p:spPr>
          <a:xfrm>
            <a:off x="15491532" y="521296"/>
            <a:ext cx="3384376" cy="3384376"/>
          </a:xfrm>
          <a:prstGeom prst="rect">
            <a:avLst/>
          </a:prstGeom>
        </p:spPr>
      </p:pic>
      <p:pic>
        <p:nvPicPr>
          <p:cNvPr id="4" name="Picture 3"/>
          <p:cNvPicPr>
            <a:picLocks noChangeAspect="1"/>
          </p:cNvPicPr>
          <p:nvPr/>
        </p:nvPicPr>
        <p:blipFill>
          <a:blip r:embed="rId7"/>
          <a:stretch>
            <a:fillRect/>
          </a:stretch>
        </p:blipFill>
        <p:spPr>
          <a:xfrm>
            <a:off x="8097189" y="4265712"/>
            <a:ext cx="13086165" cy="9289032"/>
          </a:xfrm>
          <a:prstGeom prst="rect">
            <a:avLst/>
          </a:prstGeom>
        </p:spPr>
      </p:pic>
      <p:sp>
        <p:nvSpPr>
          <p:cNvPr id="8" name="椭圆 7"/>
          <p:cNvSpPr/>
          <p:nvPr/>
        </p:nvSpPr>
        <p:spPr>
          <a:xfrm>
            <a:off x="6143328" y="342025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椭圆 7"/>
          <p:cNvSpPr/>
          <p:nvPr/>
        </p:nvSpPr>
        <p:spPr>
          <a:xfrm>
            <a:off x="19086200" y="322287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椭圆 7"/>
          <p:cNvSpPr/>
          <p:nvPr/>
        </p:nvSpPr>
        <p:spPr>
          <a:xfrm>
            <a:off x="8951640" y="1175454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5" name="TextBox 4"/>
          <p:cNvSpPr txBox="1"/>
          <p:nvPr/>
        </p:nvSpPr>
        <p:spPr>
          <a:xfrm>
            <a:off x="454696" y="4473116"/>
            <a:ext cx="7550659" cy="88742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dirty="0" smtClean="0"/>
              <a:t>GCMS</a:t>
            </a:r>
            <a:r>
              <a:rPr lang="zh-CN" altLang="en-US" dirty="0" smtClean="0"/>
              <a:t>原始数据查看主要针对靶向</a:t>
            </a:r>
            <a:r>
              <a:rPr lang="en-US" altLang="zh-CN" dirty="0" smtClean="0"/>
              <a:t>GCMS</a:t>
            </a:r>
            <a:r>
              <a:rPr lang="zh-CN" altLang="en-US" dirty="0" smtClean="0"/>
              <a:t>数据的查看，同时也兼容非靶</a:t>
            </a:r>
            <a:r>
              <a:rPr lang="en-US" altLang="zh-CN" dirty="0" smtClean="0"/>
              <a:t>GCMS</a:t>
            </a:r>
            <a:r>
              <a:rPr lang="zh-CN" altLang="en-US" dirty="0" smtClean="0"/>
              <a:t>原始数据，数据查看步骤：</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在数据工具箱标签页，点击</a:t>
            </a:r>
            <a:r>
              <a:rPr lang="en-US" altLang="zh-CN" dirty="0" smtClean="0"/>
              <a:t>【Explorers】</a:t>
            </a:r>
            <a:r>
              <a:rPr lang="zh-CN" altLang="en-US" dirty="0" smtClean="0"/>
              <a:t>下拉框，选中</a:t>
            </a:r>
            <a:r>
              <a:rPr lang="en-US" altLang="zh-CN" dirty="0" smtClean="0"/>
              <a:t>【GCMS</a:t>
            </a:r>
            <a:r>
              <a:rPr lang="zh-CN" altLang="en-US" dirty="0" smtClean="0"/>
              <a:t>浏览器</a:t>
            </a:r>
            <a:r>
              <a:rPr lang="en-US" altLang="zh-CN" dirty="0" smtClean="0"/>
              <a:t>】</a:t>
            </a:r>
            <a:r>
              <a:rPr lang="zh-CN" altLang="en-US" dirty="0" smtClean="0"/>
              <a:t>即可打开</a:t>
            </a:r>
            <a:r>
              <a:rPr lang="en-US" altLang="zh-CN" dirty="0" smtClean="0"/>
              <a:t>GCMS</a:t>
            </a:r>
            <a:r>
              <a:rPr lang="zh-CN" altLang="en-US" dirty="0" smtClean="0"/>
              <a:t>文件列表</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a:t>
            </a:r>
            <a:r>
              <a:rPr lang="en-US" altLang="zh-CN" dirty="0" smtClean="0"/>
              <a:t>GCMS</a:t>
            </a:r>
            <a:r>
              <a:rPr lang="zh-CN" altLang="en-US" dirty="0" smtClean="0"/>
              <a:t>文件列表之中通过鼠标右键，点击右键菜单中的</a:t>
            </a:r>
            <a:r>
              <a:rPr lang="en-US" altLang="zh-CN" dirty="0" smtClean="0"/>
              <a:t>【</a:t>
            </a:r>
            <a:r>
              <a:rPr lang="zh-CN" altLang="en-US" dirty="0" smtClean="0"/>
              <a:t>导入文件</a:t>
            </a:r>
            <a:r>
              <a:rPr lang="en-US" altLang="zh-CN" dirty="0" smtClean="0"/>
              <a:t>】</a:t>
            </a:r>
            <a:r>
              <a:rPr lang="zh-CN" altLang="en-US" dirty="0" smtClean="0"/>
              <a:t>进行</a:t>
            </a:r>
            <a:r>
              <a:rPr lang="en-US" altLang="zh-CN" dirty="0" smtClean="0"/>
              <a:t>GCMS</a:t>
            </a:r>
            <a:r>
              <a:rPr lang="zh-CN" altLang="en-US" dirty="0" smtClean="0"/>
              <a:t>数据文件的打开。目前</a:t>
            </a:r>
            <a:r>
              <a:rPr lang="en-US" altLang="zh-CN" dirty="0" smtClean="0"/>
              <a:t>GCMS</a:t>
            </a:r>
            <a:r>
              <a:rPr lang="zh-CN" altLang="en-US" dirty="0" smtClean="0"/>
              <a:t>数据查看支持安捷伦</a:t>
            </a:r>
            <a:r>
              <a:rPr lang="en-US" altLang="zh-CN" dirty="0" smtClean="0"/>
              <a:t>CDF</a:t>
            </a:r>
            <a:r>
              <a:rPr lang="zh-CN" altLang="en-US" dirty="0" smtClean="0"/>
              <a:t>文件，赛默飞</a:t>
            </a:r>
            <a:r>
              <a:rPr lang="en-US" altLang="zh-CN" dirty="0" smtClean="0"/>
              <a:t>Raw</a:t>
            </a:r>
            <a:r>
              <a:rPr lang="zh-CN" altLang="en-US" dirty="0" smtClean="0"/>
              <a:t>文件所转换得到的</a:t>
            </a:r>
            <a:r>
              <a:rPr lang="en-US" altLang="zh-CN" dirty="0" smtClean="0"/>
              <a:t>mzML</a:t>
            </a:r>
            <a:r>
              <a:rPr lang="zh-CN" altLang="en-US" dirty="0" smtClean="0"/>
              <a:t>文件</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dirty="0" smtClean="0"/>
              <a:t>GCMS</a:t>
            </a:r>
            <a:r>
              <a:rPr lang="zh-CN" altLang="en-US" dirty="0" smtClean="0"/>
              <a:t>数据只要由两部分构成：</a:t>
            </a:r>
            <a:r>
              <a:rPr lang="en-US" altLang="zh-CN" dirty="0" smtClean="0"/>
              <a:t>a. 【Peaks ROI】</a:t>
            </a:r>
            <a:r>
              <a:rPr lang="zh-CN" altLang="en-US" dirty="0" smtClean="0"/>
              <a:t>为程序基于</a:t>
            </a:r>
            <a:r>
              <a:rPr lang="en-US" altLang="zh-CN" dirty="0" smtClean="0"/>
              <a:t>GCMS</a:t>
            </a:r>
            <a:r>
              <a:rPr lang="zh-CN" altLang="en-US" dirty="0" smtClean="0"/>
              <a:t>数据的</a:t>
            </a:r>
            <a:r>
              <a:rPr lang="en-US" altLang="zh-CN" dirty="0" smtClean="0"/>
              <a:t>TIC</a:t>
            </a:r>
            <a:r>
              <a:rPr lang="zh-CN" altLang="en-US" dirty="0" smtClean="0"/>
              <a:t>图进行峰识别得到的峰列表；</a:t>
            </a:r>
            <a:r>
              <a:rPr lang="en-US" altLang="zh-CN" dirty="0" smtClean="0"/>
              <a:t>b. 【XIC】</a:t>
            </a:r>
            <a:r>
              <a:rPr lang="zh-CN" altLang="en-US" dirty="0" smtClean="0"/>
              <a:t>为</a:t>
            </a:r>
            <a:r>
              <a:rPr lang="en-US" altLang="zh-CN" dirty="0" smtClean="0"/>
              <a:t>GCMS</a:t>
            </a:r>
            <a:r>
              <a:rPr lang="zh-CN" altLang="en-US" dirty="0" smtClean="0"/>
              <a:t>数据之中所有的一级定量离子列表的</a:t>
            </a:r>
            <a:r>
              <a:rPr lang="en-US" altLang="zh-CN" dirty="0" smtClean="0"/>
              <a:t>XIC</a:t>
            </a:r>
            <a:r>
              <a:rPr lang="zh-CN" altLang="en-US" dirty="0" smtClean="0"/>
              <a:t>谱图</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761905494"/>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759983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GCMS</a:t>
            </a:r>
            <a:r>
              <a:rPr lang="zh-CN" altLang="en-US" dirty="0" smtClean="0"/>
              <a:t>的</a:t>
            </a:r>
            <a:r>
              <a:rPr lang="en-US" altLang="zh-CN" dirty="0" smtClean="0"/>
              <a:t>TIC</a:t>
            </a:r>
            <a:r>
              <a:rPr lang="zh-CN" altLang="en-US" dirty="0"/>
              <a:t>叠加</a:t>
            </a:r>
            <a:r>
              <a:rPr lang="zh-CN" altLang="en-US" dirty="0" smtClean="0"/>
              <a:t>图</a:t>
            </a:r>
          </a:p>
        </p:txBody>
      </p:sp>
      <p:pic>
        <p:nvPicPr>
          <p:cNvPr id="2" name="Picture 1"/>
          <p:cNvPicPr>
            <a:picLocks noChangeAspect="1"/>
          </p:cNvPicPr>
          <p:nvPr/>
        </p:nvPicPr>
        <p:blipFill>
          <a:blip r:embed="rId5"/>
          <a:stretch>
            <a:fillRect/>
          </a:stretch>
        </p:blipFill>
        <p:spPr>
          <a:xfrm>
            <a:off x="6647384" y="1744491"/>
            <a:ext cx="16921880" cy="11910560"/>
          </a:xfrm>
          <a:prstGeom prst="rect">
            <a:avLst/>
          </a:prstGeom>
        </p:spPr>
      </p:pic>
      <p:sp>
        <p:nvSpPr>
          <p:cNvPr id="6" name="矩形 5"/>
          <p:cNvSpPr/>
          <p:nvPr/>
        </p:nvSpPr>
        <p:spPr>
          <a:xfrm>
            <a:off x="8519592" y="6785992"/>
            <a:ext cx="2880320"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3" name="TextBox 2"/>
          <p:cNvSpPr txBox="1"/>
          <p:nvPr/>
        </p:nvSpPr>
        <p:spPr>
          <a:xfrm>
            <a:off x="696720" y="2984376"/>
            <a:ext cx="5446608"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GCMS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的文件浏览器之中，将目标原始文件的复选框勾选上，选中需要进行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GCMS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原始数据文件，之后通过鼠标右键菜单</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 </a:t>
            </a:r>
            <a:r>
              <a:rPr lang="zh-CN" altLang="en-US" dirty="0"/>
              <a:t>叠加</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，既可以查看</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GCMS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叠加图。</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971740269"/>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3337472" y="3257600"/>
            <a:ext cx="16722527" cy="57656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0" dirty="0" smtClean="0">
                <a:latin typeface="微软雅黑" panose="020B0503020204020204" pitchFamily="34" charset="-122"/>
                <a:ea typeface="微软雅黑" panose="020B0503020204020204" pitchFamily="34" charset="-122"/>
              </a:rPr>
              <a:t>原始数据查看操作实例</a:t>
            </a: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10800" dirty="0" smtClean="0">
                <a:latin typeface="微软雅黑" panose="020B0503020204020204" pitchFamily="34" charset="-122"/>
                <a:ea typeface="微软雅黑" panose="020B0503020204020204" pitchFamily="34" charset="-122"/>
              </a:rPr>
              <a:t>代谢物质谱图数据手动查找</a:t>
            </a:r>
            <a:endParaRPr lang="en-US" altLang="zh-CN" sz="108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问题解决应用场景：</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客户在</a:t>
            </a:r>
            <a:r>
              <a:rPr lang="zh-CN" altLang="en-US" sz="4000" b="0" dirty="0" smtClean="0">
                <a:latin typeface="微软雅黑" panose="020B0503020204020204" pitchFamily="34" charset="-122"/>
                <a:ea typeface="微软雅黑" panose="020B0503020204020204" pitchFamily="34" charset="-122"/>
              </a:rPr>
              <a:t>已经知道代谢物的化学式的前提下，想要在原始数据之中查找</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具有二级碎片的代谢物的一级母离子，进行手动峰提取操作</a:t>
            </a:r>
            <a:endPar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96572375"/>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1464" y="1733942"/>
            <a:ext cx="17425936" cy="1144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离子快速搜索</a:t>
            </a:r>
          </a:p>
        </p:txBody>
      </p:sp>
      <p:sp>
        <p:nvSpPr>
          <p:cNvPr id="2" name="TextBox 1"/>
          <p:cNvSpPr txBox="1"/>
          <p:nvPr/>
        </p:nvSpPr>
        <p:spPr>
          <a:xfrm>
            <a:off x="295738" y="2299603"/>
            <a:ext cx="5760640" cy="1072088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如果需要查看原始数据文件之中，特定化学式的代谢物离子出现位置，可以直接在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之中输入目标化学式进行搜索即可</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程序会自动根据化学式计算出精确分子质量</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之后根据精确分子质量在不同的母离子加合物的</a:t>
            </a:r>
            <a:r>
              <a:rPr lang="zh-CN" altLang="en-US" dirty="0"/>
              <a:t>形式</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下计算出对应的理论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基于所计算出来的理论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在原始数据文件之中进行对应的离子信息查找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smtClean="0"/>
          </a:p>
          <a:p>
            <a:pPr algn="l"/>
            <a:r>
              <a:rPr lang="zh-CN" altLang="en-US" dirty="0" smtClean="0"/>
              <a:t>例如我们想要查找</a:t>
            </a:r>
            <a:r>
              <a:rPr lang="en-US" altLang="zh-CN" dirty="0" smtClean="0"/>
              <a:t>Cyanidin-3-glucoside</a:t>
            </a:r>
            <a:r>
              <a:rPr lang="zh-CN" altLang="en-US" dirty="0" smtClean="0"/>
              <a:t>的离子信息，则输入</a:t>
            </a:r>
            <a:r>
              <a:rPr lang="en-US" altLang="zh-CN" dirty="0" smtClean="0"/>
              <a:t>Cyanidin-3-glucoside</a:t>
            </a:r>
            <a:r>
              <a:rPr lang="zh-CN" altLang="en-US" dirty="0" smtClean="0"/>
              <a:t>的化学分子式</a:t>
            </a:r>
            <a:r>
              <a:rPr lang="en-US" altLang="zh-CN" dirty="0"/>
              <a:t>C21H21O11</a:t>
            </a:r>
            <a:r>
              <a:rPr lang="zh-CN" altLang="en-US" dirty="0" smtClean="0"/>
              <a:t>，点击放大镜按钮进行查找，程序会列举出改化学式在所有原始数据文件中出现的情况</a:t>
            </a:r>
            <a:endParaRPr lang="en-US" altLang="zh-CN" dirty="0"/>
          </a:p>
        </p:txBody>
      </p:sp>
      <p:sp>
        <p:nvSpPr>
          <p:cNvPr id="7" name="椭圆 6"/>
          <p:cNvSpPr/>
          <p:nvPr/>
        </p:nvSpPr>
        <p:spPr>
          <a:xfrm>
            <a:off x="6791400" y="556185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3" name="右箭头 2"/>
          <p:cNvSpPr/>
          <p:nvPr/>
        </p:nvSpPr>
        <p:spPr>
          <a:xfrm rot="18609407">
            <a:off x="7095437" y="4828224"/>
            <a:ext cx="904138" cy="484632"/>
          </a:xfrm>
          <a:prstGeom prst="rightArrow">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椭圆 8"/>
          <p:cNvSpPr/>
          <p:nvPr/>
        </p:nvSpPr>
        <p:spPr>
          <a:xfrm>
            <a:off x="9815736" y="304157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右箭头 9"/>
          <p:cNvSpPr/>
          <p:nvPr/>
        </p:nvSpPr>
        <p:spPr>
          <a:xfrm rot="8022793">
            <a:off x="8671440" y="3754282"/>
            <a:ext cx="1146210" cy="484632"/>
          </a:xfrm>
          <a:prstGeom prst="rightArrow">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163562375"/>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离子特征筛选</a:t>
            </a: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8707" y="2013883"/>
            <a:ext cx="6969463"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9472" y="6569968"/>
            <a:ext cx="8208912" cy="5936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40472" y="3473624"/>
            <a:ext cx="5871638" cy="4324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6704" y="2969568"/>
            <a:ext cx="5780479" cy="7950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假若搜索出来的元素太多了，我们可以进行一些特征筛选：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在搜索结果列表之中，点击鼠标右键，在右键菜单上选择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应用特征筛选</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在弹出的对话框之中，我们可以缩短选择的保留时间范围，</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匹配的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ppm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误差大小和母离子加合物类型的选择。设定筛选条件后，点击</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应用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执行筛选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假若需要取消筛选条件，则点击软件主界面左上角菜单之中的</a:t>
            </a:r>
            <a:r>
              <a:rPr lang="en-US" altLang="zh-CN" dirty="0" smtClean="0"/>
              <a:t>【</a:t>
            </a:r>
            <a:r>
              <a:rPr lang="zh-CN" altLang="en-US" dirty="0" smtClean="0"/>
              <a:t>重设筛选条件</a:t>
            </a:r>
            <a:r>
              <a:rPr lang="en-US" altLang="zh-CN" dirty="0" smtClean="0"/>
              <a:t>】</a:t>
            </a:r>
            <a:r>
              <a:rPr lang="zh-CN" altLang="en-US" dirty="0" smtClean="0"/>
              <a:t>按钮重置整个搜索结果列表</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矩形 8"/>
          <p:cNvSpPr/>
          <p:nvPr/>
        </p:nvSpPr>
        <p:spPr>
          <a:xfrm>
            <a:off x="8735616" y="2825552"/>
            <a:ext cx="3456383" cy="64807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2480032" y="3045507"/>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矩形 10"/>
          <p:cNvSpPr/>
          <p:nvPr/>
        </p:nvSpPr>
        <p:spPr>
          <a:xfrm>
            <a:off x="13344129" y="11538520"/>
            <a:ext cx="1584176" cy="64807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椭圆 11"/>
          <p:cNvSpPr/>
          <p:nvPr/>
        </p:nvSpPr>
        <p:spPr>
          <a:xfrm>
            <a:off x="13787029" y="1053819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3" name="矩形 12"/>
          <p:cNvSpPr/>
          <p:nvPr/>
        </p:nvSpPr>
        <p:spPr>
          <a:xfrm>
            <a:off x="19176776" y="5002214"/>
            <a:ext cx="1728192" cy="178377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4" name="椭圆 13"/>
          <p:cNvSpPr/>
          <p:nvPr/>
        </p:nvSpPr>
        <p:spPr>
          <a:xfrm>
            <a:off x="21107164" y="563587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2329955136"/>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2450" y="4265712"/>
            <a:ext cx="12401550" cy="813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672" y="6067134"/>
            <a:ext cx="11571362" cy="7648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6"/>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7896392"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查看二级谱图和离子峰图</a:t>
            </a:r>
          </a:p>
        </p:txBody>
      </p:sp>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67864" y="339090"/>
            <a:ext cx="8586829" cy="2833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0447" y="1889448"/>
            <a:ext cx="9766331"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a:t>
            </a:r>
            <a:r>
              <a:rPr lang="zh-CN" altLang="en-US" dirty="0"/>
              <a:t>列表</a:t>
            </a:r>
            <a:r>
              <a:rPr lang="zh-CN" altLang="en-US" dirty="0" smtClean="0"/>
              <a:t>上，展开对应的原始数据文件，在二级数据上点击鼠标右键，在右键菜单上选择</a:t>
            </a:r>
            <a:r>
              <a:rPr lang="en-US" altLang="zh-CN" dirty="0" smtClean="0"/>
              <a:t>【</a:t>
            </a:r>
            <a:r>
              <a:rPr lang="zh-CN" altLang="en-US" dirty="0" smtClean="0"/>
              <a:t>查看</a:t>
            </a:r>
            <a:r>
              <a:rPr lang="en-US" altLang="zh-CN" dirty="0" smtClean="0"/>
              <a:t>】</a:t>
            </a:r>
            <a:r>
              <a:rPr lang="zh-CN" altLang="en-US" dirty="0" smtClean="0"/>
              <a:t>菜单</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之后程序会在查看器绘图区显示对应的二级质谱图可视化结果</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假若需要查看所选择的离子的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色谱图，则可以在右键菜单上选择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矩形 8"/>
          <p:cNvSpPr/>
          <p:nvPr/>
        </p:nvSpPr>
        <p:spPr>
          <a:xfrm>
            <a:off x="14678481" y="1565412"/>
            <a:ext cx="2986127" cy="104411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7664608" y="248944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椭圆 10"/>
          <p:cNvSpPr/>
          <p:nvPr/>
        </p:nvSpPr>
        <p:spPr>
          <a:xfrm>
            <a:off x="6287344" y="914236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2" name="椭圆 11"/>
          <p:cNvSpPr/>
          <p:nvPr/>
        </p:nvSpPr>
        <p:spPr>
          <a:xfrm>
            <a:off x="19671433" y="742383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3" name="TextBox 2"/>
          <p:cNvSpPr txBox="1"/>
          <p:nvPr/>
        </p:nvSpPr>
        <p:spPr>
          <a:xfrm>
            <a:off x="7189683" y="9190249"/>
            <a:ext cx="2806859"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查看二级质谱图</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TextBox 13"/>
          <p:cNvSpPr txBox="1"/>
          <p:nvPr/>
        </p:nvSpPr>
        <p:spPr>
          <a:xfrm>
            <a:off x="20544928" y="7483102"/>
            <a:ext cx="2420535"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查看离子峰图</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329955136"/>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9" y="2033464"/>
            <a:ext cx="13616898" cy="900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622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比较二级质谱图</a:t>
            </a:r>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94709" y="2537520"/>
            <a:ext cx="10682390" cy="6001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14736" y="11394504"/>
            <a:ext cx="16444214" cy="148758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得到的二级质谱图之中，特征离子碎片为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287.05</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，与标准品库之中对应物质的数据相比较，发现该物质同样也具有</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287.05</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的二级碎片，所以基于此方法过程，我们成功的在原始数据之中手动查找出了</a:t>
            </a:r>
            <a:r>
              <a:rPr lang="en-US" altLang="zh-CN" dirty="0" smtClean="0"/>
              <a:t>Cyanidin-3-glucoside</a:t>
            </a:r>
            <a:r>
              <a:rPr lang="zh-CN" altLang="en-US" dirty="0" smtClean="0"/>
              <a:t>的二级碎片</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a:t>复制</a:t>
            </a:r>
            <a:r>
              <a:rPr lang="zh-CN" altLang="en-US" dirty="0" smtClean="0"/>
              <a:t>结果数据</a:t>
            </a:r>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68064" y="5991270"/>
            <a:ext cx="11463000" cy="7573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54696" y="2261865"/>
            <a:ext cx="6840760" cy="84125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在绘图区之中，通过鼠标右键菜单，可以：</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显示属性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可以在右边展开一个属性窗口，显示当前所查看的二级谱图的属性信息，例如离子化方式，电荷数，极性，母离子信息等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可以通过相应的右键菜单进行数据的复制：</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复制矩阵</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可以复制二级质谱数据矩阵至剪切板；</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复制作图结果</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可以复制二级质谱图图片至剪切板；</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复制属性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则可以将右边属性窗口之中的属性值复制到剪切板之中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完成数据复制之后，可以粘贴至</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Excel</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表格之中保存结果数据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8339" y="1666837"/>
            <a:ext cx="7320717" cy="3564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a:xfrm>
            <a:off x="8375576" y="1708150"/>
            <a:ext cx="7453480" cy="352335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矩形 9"/>
          <p:cNvSpPr/>
          <p:nvPr/>
        </p:nvSpPr>
        <p:spPr>
          <a:xfrm>
            <a:off x="17016536" y="9090248"/>
            <a:ext cx="3024336"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右箭头 3"/>
          <p:cNvSpPr/>
          <p:nvPr/>
        </p:nvSpPr>
        <p:spPr>
          <a:xfrm rot="14158243">
            <a:off x="13696566" y="6915671"/>
            <a:ext cx="3931309" cy="854258"/>
          </a:xfrm>
          <a:prstGeom prst="rightArrow">
            <a:avLst>
              <a:gd name="adj1" fmla="val 50000"/>
              <a:gd name="adj2" fmla="val 74606"/>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10265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endParaRPr lang="zh-CN" altLang="en-US" dirty="0" smtClean="0"/>
          </a:p>
        </p:txBody>
      </p:sp>
      <p:sp>
        <p:nvSpPr>
          <p:cNvPr id="6"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a:t>复制</a:t>
            </a:r>
            <a:r>
              <a:rPr lang="zh-CN" altLang="en-US" dirty="0" smtClean="0"/>
              <a:t>结果数据</a:t>
            </a:r>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767" y="2105472"/>
            <a:ext cx="21137221" cy="10585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椭圆 7"/>
          <p:cNvSpPr/>
          <p:nvPr/>
        </p:nvSpPr>
        <p:spPr>
          <a:xfrm>
            <a:off x="10785605" y="767420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TextBox 8"/>
          <p:cNvSpPr txBox="1"/>
          <p:nvPr/>
        </p:nvSpPr>
        <p:spPr>
          <a:xfrm>
            <a:off x="11494756" y="7714924"/>
            <a:ext cx="3784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Plot Image】</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0" name="椭圆 9"/>
          <p:cNvSpPr/>
          <p:nvPr/>
        </p:nvSpPr>
        <p:spPr>
          <a:xfrm>
            <a:off x="2230670" y="967862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TextBox 10"/>
          <p:cNvSpPr txBox="1"/>
          <p:nvPr/>
        </p:nvSpPr>
        <p:spPr>
          <a:xfrm>
            <a:off x="3032022" y="9726513"/>
            <a:ext cx="3008837"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Matrix】</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椭圆 13"/>
          <p:cNvSpPr/>
          <p:nvPr/>
        </p:nvSpPr>
        <p:spPr>
          <a:xfrm>
            <a:off x="6634980" y="291383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5" name="TextBox 14"/>
          <p:cNvSpPr txBox="1"/>
          <p:nvPr/>
        </p:nvSpPr>
        <p:spPr>
          <a:xfrm>
            <a:off x="7333356" y="2921180"/>
            <a:ext cx="3784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Properties】</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2">
            <a:extLst/>
          </a:blip>
          <a:stretch>
            <a:fillRect/>
          </a:stretch>
        </p:blipFill>
        <p:spPr>
          <a:xfrm>
            <a:off x="-1" y="755652"/>
            <a:ext cx="24384001" cy="952498"/>
          </a:xfrm>
          <a:prstGeom prst="rect">
            <a:avLst/>
          </a:prstGeom>
          <a:ln w="12700">
            <a:miter lim="400000"/>
          </a:ln>
        </p:spPr>
      </p:pic>
      <p:pic>
        <p:nvPicPr>
          <p:cNvPr id="154" name="图像" descr="图像"/>
          <p:cNvPicPr>
            <a:picLocks noChangeAspect="1"/>
          </p:cNvPicPr>
          <p:nvPr/>
        </p:nvPicPr>
        <p:blipFill>
          <a:blip r:embed="rId3">
            <a:extLst/>
          </a:blip>
          <a:stretch>
            <a:fillRect/>
          </a:stretch>
        </p:blipFill>
        <p:spPr>
          <a:xfrm>
            <a:off x="16960608" y="7436357"/>
            <a:ext cx="7423392" cy="6279643"/>
          </a:xfrm>
          <a:prstGeom prst="rect">
            <a:avLst/>
          </a:prstGeom>
          <a:ln w="12700">
            <a:miter lim="400000"/>
          </a:ln>
        </p:spPr>
      </p:pic>
      <p:sp>
        <p:nvSpPr>
          <p:cNvPr id="11" name="内容标题（55点75w）"/>
          <p:cNvSpPr txBox="1"/>
          <p:nvPr/>
        </p:nvSpPr>
        <p:spPr>
          <a:xfrm>
            <a:off x="740129" y="687253"/>
            <a:ext cx="3180358"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zh-CN" altLang="en-US" sz="6000" b="0" dirty="0" smtClean="0">
                <a:solidFill>
                  <a:srgbClr val="000000"/>
                </a:solidFill>
                <a:latin typeface="微软雅黑" panose="020B0503020204020204" pitchFamily="34" charset="-122"/>
                <a:ea typeface="微软雅黑" panose="020B0503020204020204" pitchFamily="34" charset="-122"/>
                <a:cs typeface="Helvetica Neue"/>
                <a:sym typeface="Helvetica Neue"/>
              </a:rPr>
              <a:t>自我介绍</a:t>
            </a:r>
            <a:endParaRPr 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endParaRPr>
          </a:p>
        </p:txBody>
      </p:sp>
      <p:sp>
        <p:nvSpPr>
          <p:cNvPr id="6" name="TextBox 5"/>
          <p:cNvSpPr txBox="1"/>
          <p:nvPr/>
        </p:nvSpPr>
        <p:spPr>
          <a:xfrm>
            <a:off x="1102768" y="2463962"/>
            <a:ext cx="21108343" cy="41652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kumimoji="0" 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2008-2012 </a:t>
            </a:r>
            <a:r>
              <a:rPr kumimoji="0" lang="zh-CN" alt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桂林理工大学 本科 生物技术</a:t>
            </a:r>
            <a:endParaRPr kumimoji="0" lang="en-US" altLang="zh-CN"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a:p>
            <a:pPr algn="l"/>
            <a:r>
              <a:rPr kumimoji="0" 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2012-2016 </a:t>
            </a:r>
            <a:r>
              <a:rPr kumimoji="0" lang="zh-CN" alt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广西大</a:t>
            </a:r>
            <a:r>
              <a:rPr lang="zh-CN" altLang="en-US" sz="4400" b="0" dirty="0">
                <a:latin typeface="Microsoft YaHei" panose="020B0503020204020204" pitchFamily="34" charset="-122"/>
                <a:ea typeface="Microsoft YaHei" panose="020B0503020204020204" pitchFamily="34" charset="-122"/>
              </a:rPr>
              <a:t>学 亚热带农业生物资源保护与利用国家重点实验</a:t>
            </a:r>
            <a:r>
              <a:rPr lang="zh-CN" altLang="en-US" sz="4400" b="0" dirty="0" smtClean="0">
                <a:latin typeface="Microsoft YaHei" panose="020B0503020204020204" pitchFamily="34" charset="-122"/>
                <a:ea typeface="Microsoft YaHei" panose="020B0503020204020204" pitchFamily="34" charset="-122"/>
              </a:rPr>
              <a:t>室</a:t>
            </a:r>
            <a:endParaRPr kumimoji="0" 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a:p>
            <a:pPr algn="l"/>
            <a:r>
              <a:rPr lang="en-US" sz="4400" b="0" dirty="0" smtClean="0">
                <a:latin typeface="Microsoft YaHei" panose="020B0503020204020204" pitchFamily="34" charset="-122"/>
                <a:ea typeface="Microsoft YaHei" panose="020B0503020204020204" pitchFamily="34" charset="-122"/>
              </a:rPr>
              <a:t>2016-2017 </a:t>
            </a:r>
            <a:r>
              <a:rPr lang="zh-CN" altLang="en-US" sz="4400" b="0" dirty="0">
                <a:latin typeface="Microsoft YaHei" panose="020B0503020204020204" pitchFamily="34" charset="-122"/>
                <a:ea typeface="Microsoft YaHei" panose="020B0503020204020204" pitchFamily="34" charset="-122"/>
              </a:rPr>
              <a:t>国家蛋白质科学中</a:t>
            </a:r>
            <a:r>
              <a:rPr lang="zh-CN" altLang="en-US" sz="4400" b="0" dirty="0" smtClean="0">
                <a:latin typeface="Microsoft YaHei" panose="020B0503020204020204" pitchFamily="34" charset="-122"/>
                <a:ea typeface="Microsoft YaHei" panose="020B0503020204020204" pitchFamily="34" charset="-122"/>
              </a:rPr>
              <a:t>心 凤凰中心 研</a:t>
            </a:r>
            <a:r>
              <a:rPr lang="zh-CN" altLang="en-US" sz="4400" b="0" dirty="0">
                <a:latin typeface="Microsoft YaHei" panose="020B0503020204020204" pitchFamily="34" charset="-122"/>
                <a:ea typeface="Microsoft YaHei" panose="020B0503020204020204" pitchFamily="34" charset="-122"/>
              </a:rPr>
              <a:t>究助</a:t>
            </a:r>
            <a:r>
              <a:rPr lang="zh-CN" altLang="en-US" sz="4400" b="0" dirty="0" smtClean="0">
                <a:latin typeface="Microsoft YaHei" panose="020B0503020204020204" pitchFamily="34" charset="-122"/>
                <a:ea typeface="Microsoft YaHei" panose="020B0503020204020204" pitchFamily="34" charset="-122"/>
              </a:rPr>
              <a:t>理</a:t>
            </a:r>
            <a:endParaRPr lang="en-US" altLang="zh-CN" sz="4400" b="0" dirty="0" smtClean="0">
              <a:latin typeface="Microsoft YaHei" panose="020B0503020204020204" pitchFamily="34" charset="-122"/>
              <a:ea typeface="Microsoft YaHei" panose="020B0503020204020204" pitchFamily="34" charset="-122"/>
            </a:endParaRPr>
          </a:p>
          <a:p>
            <a:pPr algn="l"/>
            <a:r>
              <a:rPr lang="en-US" sz="4400" b="0" dirty="0" smtClean="0">
                <a:latin typeface="Microsoft YaHei" panose="020B0503020204020204" pitchFamily="34" charset="-122"/>
                <a:ea typeface="Microsoft YaHei" panose="020B0503020204020204" pitchFamily="34" charset="-122"/>
              </a:rPr>
              <a:t>2016 </a:t>
            </a:r>
            <a:r>
              <a:rPr lang="zh-CN" altLang="en-US" sz="4400" b="0" dirty="0">
                <a:latin typeface="Microsoft YaHei" panose="020B0503020204020204" pitchFamily="34" charset="-122"/>
                <a:ea typeface="Microsoft YaHei" panose="020B0503020204020204" pitchFamily="34" charset="-122"/>
              </a:rPr>
              <a:t>中国人民解放军军事医学科学</a:t>
            </a:r>
            <a:r>
              <a:rPr lang="zh-CN" altLang="en-US" sz="4400" b="0" dirty="0" smtClean="0">
                <a:latin typeface="Microsoft YaHei" panose="020B0503020204020204" pitchFamily="34" charset="-122"/>
                <a:ea typeface="Microsoft YaHei" panose="020B0503020204020204" pitchFamily="34" charset="-122"/>
              </a:rPr>
              <a:t>院</a:t>
            </a:r>
            <a:r>
              <a:rPr lang="en-US" altLang="zh-CN" sz="4400" b="0" dirty="0">
                <a:latin typeface="Microsoft YaHei" panose="020B0503020204020204" pitchFamily="34" charset="-122"/>
                <a:ea typeface="Microsoft YaHei" panose="020B0503020204020204" pitchFamily="34" charset="-122"/>
              </a:rPr>
              <a:t> </a:t>
            </a:r>
            <a:r>
              <a:rPr lang="zh-CN" altLang="en-US" sz="4400" b="0" dirty="0" smtClean="0">
                <a:latin typeface="Microsoft YaHei" panose="020B0503020204020204" pitchFamily="34" charset="-122"/>
                <a:ea typeface="Microsoft YaHei" panose="020B0503020204020204" pitchFamily="34" charset="-122"/>
              </a:rPr>
              <a:t>病</a:t>
            </a:r>
            <a:r>
              <a:rPr lang="zh-CN" altLang="en-US" sz="4400" b="0" dirty="0">
                <a:latin typeface="Microsoft YaHei" panose="020B0503020204020204" pitchFamily="34" charset="-122"/>
                <a:ea typeface="Microsoft YaHei" panose="020B0503020204020204" pitchFamily="34" charset="-122"/>
              </a:rPr>
              <a:t>原微生物生物安全国家重点实验</a:t>
            </a:r>
            <a:r>
              <a:rPr lang="zh-CN" altLang="en-US" sz="4400" b="0" dirty="0" smtClean="0">
                <a:latin typeface="Microsoft YaHei" panose="020B0503020204020204" pitchFamily="34" charset="-122"/>
                <a:ea typeface="Microsoft YaHei" panose="020B0503020204020204" pitchFamily="34" charset="-122"/>
              </a:rPr>
              <a:t>室 研究助理</a:t>
            </a:r>
            <a:endParaRPr lang="en-US" altLang="zh-CN" sz="4400" b="0" dirty="0" smtClean="0">
              <a:latin typeface="Microsoft YaHei" panose="020B0503020204020204" pitchFamily="34" charset="-122"/>
              <a:ea typeface="Microsoft YaHei" panose="020B0503020204020204" pitchFamily="34" charset="-122"/>
            </a:endParaRPr>
          </a:p>
          <a:p>
            <a:pPr algn="l"/>
            <a:r>
              <a:rPr lang="en-US" sz="4400" b="0" dirty="0" smtClean="0">
                <a:latin typeface="Microsoft YaHei" panose="020B0503020204020204" pitchFamily="34" charset="-122"/>
                <a:ea typeface="Microsoft YaHei" panose="020B0503020204020204" pitchFamily="34" charset="-122"/>
              </a:rPr>
              <a:t>2016 </a:t>
            </a:r>
            <a:r>
              <a:rPr lang="zh-CN" altLang="en-US" sz="4400" b="0" dirty="0" smtClean="0">
                <a:latin typeface="Microsoft YaHei" panose="020B0503020204020204" pitchFamily="34" charset="-122"/>
                <a:ea typeface="Microsoft YaHei" panose="020B0503020204020204" pitchFamily="34" charset="-122"/>
              </a:rPr>
              <a:t>年底受智核生物须涛总经理以及任总邀请进入帕诺米克从事质谱应用研发工作</a:t>
            </a:r>
            <a:endParaRPr lang="en-US" sz="4400" b="0" dirty="0" smtClean="0">
              <a:latin typeface="Microsoft YaHei" panose="020B0503020204020204" pitchFamily="34" charset="-122"/>
              <a:ea typeface="Microsoft YaHei" panose="020B0503020204020204" pitchFamily="34" charset="-122"/>
            </a:endParaRPr>
          </a:p>
          <a:p>
            <a:pPr marL="0" marR="0" indent="0" algn="l" defTabSz="825500" rtl="0" fontAlgn="auto" latinLnBrk="0" hangingPunct="0">
              <a:spcBef>
                <a:spcPts val="0"/>
              </a:spcBef>
              <a:spcAft>
                <a:spcPts val="0"/>
              </a:spcAft>
              <a:buClrTx/>
              <a:buSzTx/>
              <a:buFontTx/>
              <a:buNone/>
              <a:tabLst/>
            </a:pPr>
            <a:r>
              <a:rPr kumimoji="0" 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2017-2022 </a:t>
            </a:r>
            <a:r>
              <a:rPr kumimoji="0" lang="zh-CN" alt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苏州帕诺米克生物医药科技有限公司 高级研发工程师</a:t>
            </a:r>
            <a:endParaRPr kumimoji="0" lang="en-US" sz="44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sp>
        <p:nvSpPr>
          <p:cNvPr id="2" name="TextBox 1"/>
          <p:cNvSpPr txBox="1"/>
          <p:nvPr/>
        </p:nvSpPr>
        <p:spPr>
          <a:xfrm>
            <a:off x="958752" y="8082136"/>
            <a:ext cx="20634859" cy="3795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indent="-514350" algn="l">
              <a:buFont typeface="+mj-lt"/>
              <a:buAutoNum type="arabicPeriod"/>
            </a:pPr>
            <a:r>
              <a:rPr lang="en-US" dirty="0" smtClean="0">
                <a:solidFill>
                  <a:schemeClr val="tx1"/>
                </a:solidFill>
              </a:rPr>
              <a:t>Xiang-Na </a:t>
            </a:r>
            <a:r>
              <a:rPr lang="en-US" dirty="0" err="1">
                <a:solidFill>
                  <a:schemeClr val="tx1"/>
                </a:solidFill>
              </a:rPr>
              <a:t>Niu</a:t>
            </a:r>
            <a:r>
              <a:rPr lang="en-US" dirty="0">
                <a:solidFill>
                  <a:schemeClr val="tx1"/>
                </a:solidFill>
              </a:rPr>
              <a:t>, </a:t>
            </a:r>
            <a:r>
              <a:rPr lang="en-US" dirty="0" err="1">
                <a:solidFill>
                  <a:schemeClr val="tx1"/>
                </a:solidFill>
              </a:rPr>
              <a:t>Zhi-Qiong</a:t>
            </a:r>
            <a:r>
              <a:rPr lang="en-US" dirty="0">
                <a:solidFill>
                  <a:schemeClr val="tx1"/>
                </a:solidFill>
              </a:rPr>
              <a:t> Wei, Hai-Fan Zou, </a:t>
            </a:r>
            <a:r>
              <a:rPr lang="en-US" dirty="0" err="1">
                <a:solidFill>
                  <a:schemeClr val="tx1"/>
                </a:solidFill>
              </a:rPr>
              <a:t>Gui</a:t>
            </a:r>
            <a:r>
              <a:rPr lang="en-US" dirty="0">
                <a:solidFill>
                  <a:schemeClr val="tx1"/>
                </a:solidFill>
              </a:rPr>
              <a:t>-Gang Xie, Feng Wu, Kang-</a:t>
            </a:r>
            <a:r>
              <a:rPr lang="en-US" dirty="0" err="1">
                <a:solidFill>
                  <a:schemeClr val="tx1"/>
                </a:solidFill>
              </a:rPr>
              <a:t>Jia</a:t>
            </a:r>
            <a:r>
              <a:rPr lang="en-US" dirty="0">
                <a:solidFill>
                  <a:schemeClr val="tx1"/>
                </a:solidFill>
              </a:rPr>
              <a:t> Li, Wei Jiang, Ji-Liang Tang, Yong-</a:t>
            </a:r>
            <a:r>
              <a:rPr lang="en-US" dirty="0" err="1">
                <a:solidFill>
                  <a:schemeClr val="tx1"/>
                </a:solidFill>
              </a:rPr>
              <a:t>Qiang</a:t>
            </a:r>
            <a:r>
              <a:rPr lang="en-US" dirty="0">
                <a:solidFill>
                  <a:schemeClr val="tx1"/>
                </a:solidFill>
              </a:rPr>
              <a:t> He; Complete sequence and detailed analysis of the first indigenous plasmid from Xanthomonas </a:t>
            </a:r>
            <a:r>
              <a:rPr lang="en-US" dirty="0" err="1">
                <a:solidFill>
                  <a:schemeClr val="tx1"/>
                </a:solidFill>
              </a:rPr>
              <a:t>oryzae</a:t>
            </a:r>
            <a:r>
              <a:rPr lang="en-US" dirty="0">
                <a:solidFill>
                  <a:schemeClr val="tx1"/>
                </a:solidFill>
              </a:rPr>
              <a:t> pv. </a:t>
            </a:r>
            <a:r>
              <a:rPr lang="en-US" dirty="0" err="1">
                <a:solidFill>
                  <a:schemeClr val="tx1"/>
                </a:solidFill>
              </a:rPr>
              <a:t>Oryzicola</a:t>
            </a:r>
            <a:r>
              <a:rPr lang="en-US" dirty="0">
                <a:solidFill>
                  <a:schemeClr val="tx1"/>
                </a:solidFill>
              </a:rPr>
              <a:t>, BMC Microbiol. 2015, 15: 233</a:t>
            </a:r>
            <a:r>
              <a:rPr lang="en-US" dirty="0" smtClean="0">
                <a:solidFill>
                  <a:schemeClr val="tx1"/>
                </a:solidFill>
              </a:rPr>
              <a:t>. </a:t>
            </a:r>
            <a:endParaRPr lang="en-US" dirty="0">
              <a:solidFill>
                <a:schemeClr val="tx1"/>
              </a:solidFill>
            </a:endParaRPr>
          </a:p>
          <a:p>
            <a:pPr marL="514350" indent="-514350" algn="l">
              <a:buFont typeface="+mj-lt"/>
              <a:buAutoNum type="arabicPeriod"/>
            </a:pPr>
            <a:r>
              <a:rPr lang="en-US" dirty="0" smtClean="0">
                <a:solidFill>
                  <a:schemeClr val="tx1"/>
                </a:solidFill>
              </a:rPr>
              <a:t>Yue </a:t>
            </a:r>
            <a:r>
              <a:rPr lang="en-US" dirty="0" err="1">
                <a:solidFill>
                  <a:schemeClr val="tx1"/>
                </a:solidFill>
              </a:rPr>
              <a:t>Teng</a:t>
            </a:r>
            <a:r>
              <a:rPr lang="en-US" dirty="0">
                <a:solidFill>
                  <a:schemeClr val="tx1"/>
                </a:solidFill>
              </a:rPr>
              <a:t>, Dehua Bi, Guigang Xie, Yuan </a:t>
            </a:r>
            <a:r>
              <a:rPr lang="en-US" dirty="0" err="1">
                <a:solidFill>
                  <a:schemeClr val="tx1"/>
                </a:solidFill>
              </a:rPr>
              <a:t>Jin</a:t>
            </a:r>
            <a:r>
              <a:rPr lang="en-US" dirty="0">
                <a:solidFill>
                  <a:schemeClr val="tx1"/>
                </a:solidFill>
              </a:rPr>
              <a:t>, Yong Huang, </a:t>
            </a:r>
            <a:r>
              <a:rPr lang="en-US" dirty="0" err="1">
                <a:solidFill>
                  <a:schemeClr val="tx1"/>
                </a:solidFill>
              </a:rPr>
              <a:t>Baihan</a:t>
            </a:r>
            <a:r>
              <a:rPr lang="en-US" dirty="0">
                <a:solidFill>
                  <a:schemeClr val="tx1"/>
                </a:solidFill>
              </a:rPr>
              <a:t> Lin, Xiaoping An, Dan Feng, </a:t>
            </a:r>
            <a:r>
              <a:rPr lang="en-US" dirty="0" err="1">
                <a:solidFill>
                  <a:schemeClr val="tx1"/>
                </a:solidFill>
              </a:rPr>
              <a:t>Yigang</a:t>
            </a:r>
            <a:r>
              <a:rPr lang="en-US" dirty="0">
                <a:solidFill>
                  <a:schemeClr val="tx1"/>
                </a:solidFill>
              </a:rPr>
              <a:t> Tong; Dynamic Forecasting of Zika Epidemics Using Google Trends, PLOS ONE. 2017, 12(1): e0165085; </a:t>
            </a:r>
          </a:p>
          <a:p>
            <a:pPr marL="514350" indent="-514350" algn="l">
              <a:buFont typeface="+mj-lt"/>
              <a:buAutoNum type="arabicPeriod"/>
            </a:pPr>
            <a:r>
              <a:rPr lang="en-US" dirty="0" smtClean="0">
                <a:solidFill>
                  <a:schemeClr val="tx1"/>
                </a:solidFill>
              </a:rPr>
              <a:t>Yue </a:t>
            </a:r>
            <a:r>
              <a:rPr lang="en-US" dirty="0" err="1">
                <a:solidFill>
                  <a:schemeClr val="tx1"/>
                </a:solidFill>
              </a:rPr>
              <a:t>Teng</a:t>
            </a:r>
            <a:r>
              <a:rPr lang="en-US" dirty="0">
                <a:solidFill>
                  <a:schemeClr val="tx1"/>
                </a:solidFill>
              </a:rPr>
              <a:t>, Dehua Bi, Guigang Xie, Yuan </a:t>
            </a:r>
            <a:r>
              <a:rPr lang="en-US" dirty="0" err="1">
                <a:solidFill>
                  <a:schemeClr val="tx1"/>
                </a:solidFill>
              </a:rPr>
              <a:t>Jin</a:t>
            </a:r>
            <a:r>
              <a:rPr lang="en-US" dirty="0">
                <a:solidFill>
                  <a:schemeClr val="tx1"/>
                </a:solidFill>
              </a:rPr>
              <a:t>, Yong Huang, </a:t>
            </a:r>
            <a:r>
              <a:rPr lang="en-US" dirty="0" err="1">
                <a:solidFill>
                  <a:schemeClr val="tx1"/>
                </a:solidFill>
              </a:rPr>
              <a:t>Baihan</a:t>
            </a:r>
            <a:r>
              <a:rPr lang="en-US" dirty="0">
                <a:solidFill>
                  <a:schemeClr val="tx1"/>
                </a:solidFill>
              </a:rPr>
              <a:t> Lin, Xiaoping An, </a:t>
            </a:r>
            <a:r>
              <a:rPr lang="en-US" dirty="0" err="1">
                <a:solidFill>
                  <a:schemeClr val="tx1"/>
                </a:solidFill>
              </a:rPr>
              <a:t>Yigang</a:t>
            </a:r>
            <a:r>
              <a:rPr lang="en-US" dirty="0">
                <a:solidFill>
                  <a:schemeClr val="tx1"/>
                </a:solidFill>
              </a:rPr>
              <a:t> Tong, Dan Feng; Model-informed risk assessment for Zika virus outbreaks in the Asia-Pacific regions, Journal of Infection. 2017, 74(5): 484-491</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620542074"/>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2542928" y="2557265"/>
            <a:ext cx="17921573" cy="884344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0" dirty="0" smtClean="0">
                <a:latin typeface="微软雅黑" panose="020B0503020204020204" pitchFamily="34" charset="-122"/>
                <a:ea typeface="微软雅黑" panose="020B0503020204020204" pitchFamily="34" charset="-122"/>
              </a:rPr>
              <a:t>原始数据查看操作实例</a:t>
            </a: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10800" dirty="0" smtClean="0">
                <a:latin typeface="微软雅黑" panose="020B0503020204020204" pitchFamily="34" charset="-122"/>
                <a:ea typeface="微软雅黑" panose="020B0503020204020204" pitchFamily="34" charset="-122"/>
              </a:rPr>
              <a:t>简单二级碎片搜索</a:t>
            </a:r>
            <a:endParaRPr lang="en-US" altLang="zh-CN" sz="108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问题解决应用场景：</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实验室在完成数据下机之后，想要对</a:t>
            </a:r>
            <a:r>
              <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LCMS</a:t>
            </a: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原始数据之中</a:t>
            </a: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的同一类家族代谢物的</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基于特征二级碎片的搜索注释，例如未知花青素注释操作</a:t>
            </a: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定性分析流程：</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742950" marR="0" indent="-742950" algn="l" defTabSz="825500" rtl="0" fontAlgn="auto" latinLnBrk="0" hangingPunct="0">
              <a:lnSpc>
                <a:spcPct val="100000"/>
              </a:lnSpc>
              <a:spcBef>
                <a:spcPts val="0"/>
              </a:spcBef>
              <a:spcAft>
                <a:spcPts val="0"/>
              </a:spcAft>
              <a:buClrTx/>
              <a:buSzTx/>
              <a:buFontTx/>
              <a:buAutoNum type="arabicPeriod"/>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根据先验知识了解化合物的特征碎片信息</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742950" marR="0" indent="-742950" algn="l" defTabSz="825500" rtl="0" fontAlgn="auto" latinLnBrk="0" hangingPunct="0">
              <a:lnSpc>
                <a:spcPct val="100000"/>
              </a:lnSpc>
              <a:spcBef>
                <a:spcPts val="0"/>
              </a:spcBef>
              <a:spcAft>
                <a:spcPts val="0"/>
              </a:spcAft>
              <a:buClrTx/>
              <a:buSzTx/>
              <a:buFontTx/>
              <a:buAutoNum type="arabicPeriod"/>
            </a:pPr>
            <a:r>
              <a:rPr lang="zh-CN" altLang="en-US" sz="4000" b="0" dirty="0" smtClean="0">
                <a:latin typeface="微软雅黑" panose="020B0503020204020204" pitchFamily="34" charset="-122"/>
                <a:ea typeface="微软雅黑" panose="020B0503020204020204" pitchFamily="34" charset="-122"/>
              </a:rPr>
              <a:t>加载样本原始数据</a:t>
            </a:r>
            <a:endParaRPr lang="en-US" altLang="zh-CN" sz="4000" b="0" dirty="0" smtClean="0">
              <a:latin typeface="微软雅黑" panose="020B0503020204020204" pitchFamily="34" charset="-122"/>
              <a:ea typeface="微软雅黑" panose="020B0503020204020204" pitchFamily="34" charset="-122"/>
            </a:endParaRPr>
          </a:p>
          <a:p>
            <a:pPr marL="742950" marR="0" indent="-742950" algn="l" defTabSz="825500" rtl="0" fontAlgn="auto" latinLnBrk="0" hangingPunct="0">
              <a:lnSpc>
                <a:spcPct val="100000"/>
              </a:lnSpc>
              <a:spcBef>
                <a:spcPts val="0"/>
              </a:spcBef>
              <a:spcAft>
                <a:spcPts val="0"/>
              </a:spcAft>
              <a:buClrTx/>
              <a:buSzTx/>
              <a:buFontTx/>
              <a:buAutoNum type="arabicPeriod"/>
            </a:pPr>
            <a:r>
              <a:rPr lang="zh-CN" altLang="en-US" sz="4000" b="0" dirty="0" smtClean="0">
                <a:latin typeface="微软雅黑" panose="020B0503020204020204" pitchFamily="34" charset="-122"/>
                <a:ea typeface="微软雅黑" panose="020B0503020204020204" pitchFamily="34" charset="-122"/>
              </a:rPr>
              <a:t>输入二级碎片</a:t>
            </a:r>
            <a:r>
              <a:rPr lang="en-US" altLang="zh-CN" sz="4000" b="0" dirty="0" err="1" smtClean="0">
                <a:latin typeface="微软雅黑" panose="020B0503020204020204" pitchFamily="34" charset="-122"/>
                <a:ea typeface="微软雅黑" panose="020B0503020204020204" pitchFamily="34" charset="-122"/>
              </a:rPr>
              <a:t>mz</a:t>
            </a:r>
            <a:r>
              <a:rPr lang="zh-CN" altLang="en-US" sz="4000" b="0" dirty="0" smtClean="0">
                <a:latin typeface="微软雅黑" panose="020B0503020204020204" pitchFamily="34" charset="-122"/>
                <a:ea typeface="微软雅黑" panose="020B0503020204020204" pitchFamily="34" charset="-122"/>
              </a:rPr>
              <a:t>进行搜索注释</a:t>
            </a:r>
            <a:endPar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005409641"/>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8104" y="643062"/>
            <a:ext cx="7169422" cy="2686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10265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endParaRPr lang="zh-CN" altLang="en-US" dirty="0" smtClean="0"/>
          </a:p>
        </p:txBody>
      </p:sp>
      <p:sp>
        <p:nvSpPr>
          <p:cNvPr id="6" name="内容标题（55点75w）"/>
          <p:cNvSpPr txBox="1"/>
          <p:nvPr/>
        </p:nvSpPr>
        <p:spPr>
          <a:xfrm>
            <a:off x="696721" y="719311"/>
            <a:ext cx="577081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搜索二级碎片信息</a:t>
            </a:r>
            <a:endParaRPr lang="zh-CN" altLang="en-US" dirty="0" smtClean="0"/>
          </a:p>
        </p:txBody>
      </p:sp>
      <p:sp>
        <p:nvSpPr>
          <p:cNvPr id="14" name="椭圆 13"/>
          <p:cNvSpPr/>
          <p:nvPr/>
        </p:nvSpPr>
        <p:spPr>
          <a:xfrm>
            <a:off x="7151440" y="98549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1732" y="438536"/>
            <a:ext cx="4512626"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1732" y="3410283"/>
            <a:ext cx="15864408" cy="10305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椭圆 7"/>
          <p:cNvSpPr/>
          <p:nvPr/>
        </p:nvSpPr>
        <p:spPr>
          <a:xfrm>
            <a:off x="15573686" y="210478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6" name="矩形 15"/>
          <p:cNvSpPr/>
          <p:nvPr/>
        </p:nvSpPr>
        <p:spPr>
          <a:xfrm>
            <a:off x="13488144" y="985489"/>
            <a:ext cx="4536504" cy="1000845"/>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7" name="椭圆 16"/>
          <p:cNvSpPr/>
          <p:nvPr/>
        </p:nvSpPr>
        <p:spPr>
          <a:xfrm>
            <a:off x="9589669" y="981032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2" name="TextBox 1"/>
          <p:cNvSpPr txBox="1"/>
          <p:nvPr/>
        </p:nvSpPr>
        <p:spPr>
          <a:xfrm>
            <a:off x="238672" y="2104781"/>
            <a:ext cx="7395120" cy="979755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smtClean="0"/>
              <a:t>按照对应的特征二级碎片进行代谢物离子搜索，可以通过下面的步骤进行：</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a:t>
            </a:r>
            <a:r>
              <a:rPr lang="en-US" altLang="zh-CN" dirty="0" smtClean="0"/>
              <a:t>【</a:t>
            </a:r>
            <a:r>
              <a:rPr lang="zh-CN" altLang="en-US" dirty="0" smtClean="0"/>
              <a:t>文件浏览器</a:t>
            </a:r>
            <a:r>
              <a:rPr lang="en-US" altLang="zh-CN" dirty="0" smtClean="0"/>
              <a:t>】</a:t>
            </a:r>
            <a:r>
              <a:rPr lang="zh-CN" altLang="en-US" dirty="0" smtClean="0"/>
              <a:t>之中选中需要进行离子搜索的原始数据文件</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indent="-514350" algn="l">
              <a:buFontTx/>
              <a:buAutoNum type="arabicPeriod"/>
            </a:pPr>
            <a:r>
              <a:rPr lang="zh-CN" altLang="en-US" dirty="0" smtClean="0"/>
              <a:t>在完成数据加载之后，在</a:t>
            </a:r>
            <a:r>
              <a:rPr lang="en-US" altLang="zh-CN" dirty="0" smtClean="0"/>
              <a:t>【</a:t>
            </a:r>
            <a:r>
              <a:rPr lang="zh-CN" altLang="en-US" dirty="0" smtClean="0"/>
              <a:t>对象浏览器</a:t>
            </a:r>
            <a:r>
              <a:rPr lang="en-US" altLang="zh-CN" dirty="0" smtClean="0"/>
              <a:t>】</a:t>
            </a:r>
            <a:r>
              <a:rPr lang="zh-CN" altLang="en-US" dirty="0" smtClean="0"/>
              <a:t>之中输入特征二级碎片信息，例如，我们输入花青素中的</a:t>
            </a:r>
            <a:r>
              <a:rPr lang="en-US" altLang="zh-CN" dirty="0" err="1" smtClean="0"/>
              <a:t>Cyanidin</a:t>
            </a:r>
            <a:r>
              <a:rPr lang="zh-CN" altLang="en-US" dirty="0" smtClean="0"/>
              <a:t>特征碎片信息</a:t>
            </a:r>
            <a:r>
              <a:rPr lang="en-US" altLang="zh-CN" dirty="0" smtClean="0"/>
              <a:t>287.05</a:t>
            </a:r>
            <a:r>
              <a:rPr lang="zh-CN" altLang="en-US" dirty="0" smtClean="0"/>
              <a:t>，之后点击输入框方便的</a:t>
            </a:r>
            <a:r>
              <a:rPr lang="en-US" altLang="zh-CN" dirty="0" smtClean="0"/>
              <a:t>【</a:t>
            </a:r>
            <a:r>
              <a:rPr lang="zh-CN" altLang="en-US" dirty="0" smtClean="0"/>
              <a:t>查找</a:t>
            </a:r>
            <a:r>
              <a:rPr lang="en-US" altLang="zh-CN" dirty="0" smtClean="0"/>
              <a:t>Ms2</a:t>
            </a:r>
            <a:r>
              <a:rPr lang="zh-CN" altLang="en-US" dirty="0" smtClean="0"/>
              <a:t>碎片</a:t>
            </a:r>
            <a:r>
              <a:rPr lang="en-US" altLang="zh-CN" dirty="0" smtClean="0"/>
              <a:t>】</a:t>
            </a:r>
            <a:r>
              <a:rPr lang="zh-CN" altLang="en-US" dirty="0" smtClean="0"/>
              <a:t>按钮</a:t>
            </a:r>
            <a:endParaRPr lang="en-US" altLang="zh-CN" dirty="0" smtClean="0"/>
          </a:p>
          <a:p>
            <a:pPr marL="514350" indent="-514350" algn="l">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indent="-514350" algn="l">
              <a:buFontTx/>
              <a:buAutoNum type="arabicPeriod"/>
            </a:pPr>
            <a:r>
              <a:rPr lang="zh-CN" altLang="en-US" dirty="0" smtClean="0"/>
              <a:t>程序会过滤出所有包含有目标特征二级碎片的搜索结果，点击相应的碎片信息进行数据查看</a:t>
            </a:r>
            <a:endParaRPr lang="en-US" altLang="zh-CN" dirty="0" smtClean="0"/>
          </a:p>
          <a:p>
            <a:pPr marL="514350" indent="-514350" algn="l">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algn="l"/>
            <a:r>
              <a:rPr lang="zh-CN" altLang="en-US" dirty="0" smtClean="0"/>
              <a:t>通过上面的搜索步骤可以过滤出一系列的包含有目标特征二级碎片的离子搜索结果，对应的搜索结果中都发现了非常明显的</a:t>
            </a:r>
            <a:r>
              <a:rPr lang="en-US" altLang="zh-CN" dirty="0" smtClean="0"/>
              <a:t>287.05</a:t>
            </a:r>
            <a:r>
              <a:rPr lang="zh-CN" altLang="en-US" dirty="0" smtClean="0"/>
              <a:t>目标特征碎片信息，得到的结果可能是一类同家族的花青素化合物</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766603532"/>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7754" y="2104782"/>
            <a:ext cx="17914058" cy="11363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10265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endParaRPr lang="zh-CN" altLang="en-US" dirty="0" smtClean="0"/>
          </a:p>
        </p:txBody>
      </p:sp>
      <p:sp>
        <p:nvSpPr>
          <p:cNvPr id="6" name="内容标题（55点75w）"/>
          <p:cNvSpPr txBox="1"/>
          <p:nvPr/>
        </p:nvSpPr>
        <p:spPr>
          <a:xfrm>
            <a:off x="696721" y="719311"/>
            <a:ext cx="7187865"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导出特征</a:t>
            </a:r>
            <a:r>
              <a:rPr lang="zh-CN" altLang="en-US" dirty="0" smtClean="0"/>
              <a:t>二级碎片信息</a:t>
            </a:r>
            <a:endParaRPr lang="zh-CN" altLang="en-US" dirty="0" smtClean="0"/>
          </a:p>
        </p:txBody>
      </p:sp>
      <p:sp>
        <p:nvSpPr>
          <p:cNvPr id="14" name="椭圆 13"/>
          <p:cNvSpPr/>
          <p:nvPr/>
        </p:nvSpPr>
        <p:spPr>
          <a:xfrm>
            <a:off x="8199014" y="520181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8" name="椭圆 7"/>
          <p:cNvSpPr/>
          <p:nvPr/>
        </p:nvSpPr>
        <p:spPr>
          <a:xfrm>
            <a:off x="9095656" y="1024360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7" name="椭圆 16"/>
          <p:cNvSpPr/>
          <p:nvPr/>
        </p:nvSpPr>
        <p:spPr>
          <a:xfrm>
            <a:off x="15404783" y="1123942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2" name="TextBox 1"/>
          <p:cNvSpPr txBox="1"/>
          <p:nvPr/>
        </p:nvSpPr>
        <p:spPr>
          <a:xfrm>
            <a:off x="458598" y="2513848"/>
            <a:ext cx="5828746" cy="84125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smtClean="0"/>
              <a:t>可以通过下面的操作将满足特征离子搜索结果的离子列表信息导出为结果表格：</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a:t>
            </a:r>
            <a:r>
              <a:rPr lang="en-US" altLang="zh-CN" dirty="0" smtClean="0"/>
              <a:t>【</a:t>
            </a:r>
            <a:r>
              <a:rPr lang="zh-CN" altLang="en-US" dirty="0" smtClean="0"/>
              <a:t>对象浏览器</a:t>
            </a:r>
            <a:r>
              <a:rPr lang="en-US" altLang="zh-CN" dirty="0" smtClean="0"/>
              <a:t>】</a:t>
            </a:r>
            <a:r>
              <a:rPr lang="zh-CN" altLang="en-US" dirty="0" smtClean="0"/>
              <a:t>之中选中需要进行数据导出操作的二级离子列表</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通过右键菜单，依次点击</a:t>
            </a:r>
            <a:r>
              <a:rPr lang="en-US" altLang="zh-CN" dirty="0" smtClean="0"/>
              <a:t>【</a:t>
            </a:r>
            <a:r>
              <a:rPr lang="zh-CN" altLang="en-US" dirty="0" smtClean="0"/>
              <a:t>文件</a:t>
            </a:r>
            <a:r>
              <a:rPr lang="en-US" altLang="zh-CN" dirty="0" smtClean="0"/>
              <a:t>】-&gt;【</a:t>
            </a:r>
            <a:r>
              <a:rPr lang="zh-CN" altLang="en-US" dirty="0" smtClean="0"/>
              <a:t>导出离子列表</a:t>
            </a:r>
            <a:r>
              <a:rPr lang="en-US" altLang="zh-CN" dirty="0" smtClean="0"/>
              <a:t>】-&gt;【</a:t>
            </a:r>
            <a:r>
              <a:rPr lang="zh-CN" altLang="en-US" dirty="0" smtClean="0"/>
              <a:t>在表格查看器中打开</a:t>
            </a:r>
            <a:r>
              <a:rPr lang="en-US" altLang="zh-CN" dirty="0" smtClean="0"/>
              <a:t>】</a:t>
            </a:r>
            <a:r>
              <a:rPr lang="zh-CN" altLang="en-US" dirty="0" smtClean="0"/>
              <a:t>或者</a:t>
            </a:r>
            <a:r>
              <a:rPr lang="en-US" altLang="zh-CN" dirty="0" smtClean="0"/>
              <a:t>【</a:t>
            </a:r>
            <a:r>
              <a:rPr lang="zh-CN" altLang="en-US" dirty="0" smtClean="0"/>
              <a:t>保存为离子表格文件</a:t>
            </a:r>
            <a:r>
              <a:rPr lang="en-US" altLang="zh-CN" dirty="0" smtClean="0"/>
              <a:t>】</a:t>
            </a: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indent="-514350" algn="l">
              <a:buFontTx/>
              <a:buAutoNum type="arabicPeriod"/>
            </a:pPr>
            <a:r>
              <a:rPr lang="zh-CN" altLang="en-US" dirty="0" smtClean="0"/>
              <a:t>执行</a:t>
            </a:r>
            <a:r>
              <a:rPr lang="en-US" altLang="zh-CN" dirty="0" smtClean="0"/>
              <a:t>【</a:t>
            </a:r>
            <a:r>
              <a:rPr lang="zh-CN" altLang="en-US" dirty="0"/>
              <a:t>在表格查看器中打开</a:t>
            </a:r>
            <a:r>
              <a:rPr lang="en-US" altLang="zh-CN" dirty="0" smtClean="0"/>
              <a:t>】</a:t>
            </a:r>
            <a:r>
              <a:rPr lang="zh-CN" altLang="en-US" dirty="0" smtClean="0"/>
              <a:t>可以在程序表格查看器页面展示我们的离子列表导出结果</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673199637"/>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3046984" y="2249488"/>
            <a:ext cx="15491420" cy="884344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0" dirty="0" smtClean="0">
                <a:latin typeface="微软雅黑" panose="020B0503020204020204" pitchFamily="34" charset="-122"/>
                <a:ea typeface="微软雅黑" panose="020B0503020204020204" pitchFamily="34" charset="-122"/>
              </a:rPr>
              <a:t>原始数据查看操作实例</a:t>
            </a: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10800" dirty="0" smtClean="0">
                <a:latin typeface="微软雅黑" panose="020B0503020204020204" pitchFamily="34" charset="-122"/>
                <a:ea typeface="微软雅黑" panose="020B0503020204020204" pitchFamily="34" charset="-122"/>
              </a:rPr>
              <a:t>简单二级碎片相似度搜索</a:t>
            </a:r>
            <a:endParaRPr lang="en-US" altLang="zh-CN" sz="108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问题解决应用场景：</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在已经知道了目标代谢物的二级碎片信息，想要在原始文件之中搜索</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出具有这个二级碎片信息的所有的一级母离子信息</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algn="l"/>
            <a:r>
              <a:rPr lang="zh-CN" altLang="en-US" sz="4000" b="0" dirty="0">
                <a:latin typeface="微软雅黑" panose="020B0503020204020204" pitchFamily="34" charset="-122"/>
                <a:ea typeface="微软雅黑" panose="020B0503020204020204" pitchFamily="34" charset="-122"/>
              </a:rPr>
              <a:t>定性分析流程：</a:t>
            </a:r>
            <a:endParaRPr lang="en-US" altLang="zh-CN" sz="4000" b="0" dirty="0">
              <a:latin typeface="微软雅黑" panose="020B0503020204020204" pitchFamily="34" charset="-122"/>
              <a:ea typeface="微软雅黑" panose="020B0503020204020204" pitchFamily="34" charset="-122"/>
            </a:endParaRPr>
          </a:p>
          <a:p>
            <a:pPr marL="742950" marR="0" indent="-742950" algn="l" defTabSz="825500" rtl="0" fontAlgn="auto" latinLnBrk="0" hangingPunct="0">
              <a:lnSpc>
                <a:spcPct val="100000"/>
              </a:lnSpc>
              <a:spcBef>
                <a:spcPts val="0"/>
              </a:spcBef>
              <a:spcAft>
                <a:spcPts val="0"/>
              </a:spcAft>
              <a:buClrTx/>
              <a:buSzTx/>
              <a:buFontTx/>
              <a:buAutoNum type="arabicPeriod"/>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准备二级碎片数据</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742950" marR="0" indent="-742950" algn="l" defTabSz="825500" rtl="0" fontAlgn="auto" latinLnBrk="0" hangingPunct="0">
              <a:lnSpc>
                <a:spcPct val="100000"/>
              </a:lnSpc>
              <a:spcBef>
                <a:spcPts val="0"/>
              </a:spcBef>
              <a:spcAft>
                <a:spcPts val="0"/>
              </a:spcAft>
              <a:buClrTx/>
              <a:buSzTx/>
              <a:buFontTx/>
              <a:buAutoNum type="arabicPeriod"/>
            </a:pPr>
            <a:r>
              <a:rPr lang="zh-CN" altLang="en-US" sz="4000" b="0" dirty="0" smtClean="0">
                <a:latin typeface="微软雅黑" panose="020B0503020204020204" pitchFamily="34" charset="-122"/>
                <a:ea typeface="微软雅黑" panose="020B0503020204020204" pitchFamily="34" charset="-122"/>
              </a:rPr>
              <a:t>打开</a:t>
            </a:r>
            <a:r>
              <a:rPr lang="en-US" altLang="zh-CN" sz="4000" b="0" dirty="0" err="1" smtClean="0">
                <a:latin typeface="微软雅黑" panose="020B0503020204020204" pitchFamily="34" charset="-122"/>
                <a:ea typeface="微软雅黑" panose="020B0503020204020204" pitchFamily="34" charset="-122"/>
              </a:rPr>
              <a:t>MZKit</a:t>
            </a:r>
            <a:r>
              <a:rPr lang="zh-CN" altLang="en-US" sz="4000" b="0" dirty="0" smtClean="0">
                <a:latin typeface="微软雅黑" panose="020B0503020204020204" pitchFamily="34" charset="-122"/>
                <a:ea typeface="微软雅黑" panose="020B0503020204020204" pitchFamily="34" charset="-122"/>
              </a:rPr>
              <a:t>二级搜索工具页面</a:t>
            </a:r>
            <a:endParaRPr lang="en-US" altLang="zh-CN" sz="4000" b="0" dirty="0" smtClean="0">
              <a:latin typeface="微软雅黑" panose="020B0503020204020204" pitchFamily="34" charset="-122"/>
              <a:ea typeface="微软雅黑" panose="020B0503020204020204" pitchFamily="34" charset="-122"/>
            </a:endParaRPr>
          </a:p>
          <a:p>
            <a:pPr marL="742950" marR="0" indent="-742950" algn="l" defTabSz="825500" rtl="0" fontAlgn="auto" latinLnBrk="0" hangingPunct="0">
              <a:lnSpc>
                <a:spcPct val="100000"/>
              </a:lnSpc>
              <a:spcBef>
                <a:spcPts val="0"/>
              </a:spcBef>
              <a:spcAft>
                <a:spcPts val="0"/>
              </a:spcAft>
              <a:buClrTx/>
              <a:buSzTx/>
              <a:buFontTx/>
              <a:buAutoNum type="arabicPeriod"/>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执行文件列表搜索</a:t>
            </a:r>
            <a:endPar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951399945"/>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7896392"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二级碎片相似度搜索计算</a:t>
            </a:r>
            <a:endParaRPr lang="zh-CN" altLang="en-US" dirty="0" smtClean="0"/>
          </a:p>
        </p:txBody>
      </p:sp>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3687" y="-119645"/>
            <a:ext cx="4922621" cy="3575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矩形 9"/>
          <p:cNvSpPr/>
          <p:nvPr/>
        </p:nvSpPr>
        <p:spPr>
          <a:xfrm>
            <a:off x="11298191" y="922264"/>
            <a:ext cx="1274110" cy="1492048"/>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8872" y="3172502"/>
            <a:ext cx="16695128" cy="10513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椭圆 10"/>
          <p:cNvSpPr/>
          <p:nvPr/>
        </p:nvSpPr>
        <p:spPr>
          <a:xfrm>
            <a:off x="12860333" y="995107"/>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2" name="椭圆 11"/>
          <p:cNvSpPr/>
          <p:nvPr/>
        </p:nvSpPr>
        <p:spPr>
          <a:xfrm>
            <a:off x="12182006" y="570587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3" name="矩形 12"/>
          <p:cNvSpPr/>
          <p:nvPr/>
        </p:nvSpPr>
        <p:spPr>
          <a:xfrm>
            <a:off x="8159552" y="6047270"/>
            <a:ext cx="3600400" cy="556325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4" name="椭圆 13"/>
          <p:cNvSpPr/>
          <p:nvPr/>
        </p:nvSpPr>
        <p:spPr>
          <a:xfrm>
            <a:off x="10236932" y="1225860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2" name="TextBox 1"/>
          <p:cNvSpPr txBox="1"/>
          <p:nvPr/>
        </p:nvSpPr>
        <p:spPr>
          <a:xfrm>
            <a:off x="526704" y="3689648"/>
            <a:ext cx="6782021" cy="56425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在顶部的</a:t>
            </a:r>
            <a:r>
              <a:rPr lang="en-US" altLang="zh-CN" dirty="0" smtClean="0"/>
              <a:t>Ribbon</a:t>
            </a:r>
            <a:r>
              <a:rPr lang="zh-CN" altLang="en-US" dirty="0" smtClean="0"/>
              <a:t>菜单栏，切换至工具栏页面，选择执行</a:t>
            </a:r>
            <a:r>
              <a:rPr lang="en-US" altLang="zh-CN" dirty="0" smtClean="0"/>
              <a:t>【</a:t>
            </a:r>
            <a:r>
              <a:rPr lang="zh-CN" altLang="en-US" dirty="0" smtClean="0"/>
              <a:t>质谱图搜索</a:t>
            </a:r>
            <a:r>
              <a:rPr lang="en-US" altLang="zh-CN" dirty="0" smtClean="0"/>
              <a:t>】</a:t>
            </a:r>
            <a:r>
              <a:rPr lang="zh-CN" altLang="en-US" dirty="0" smtClean="0"/>
              <a:t>工具，打开对应的工具页面</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在质谱图输入框之中输入所需要进行相似度搜索的二级碎片信息矩阵，包括：二级碎片的离子质荷比</a:t>
            </a:r>
            <a:r>
              <a:rPr lang="en-US" altLang="zh-CN" dirty="0" smtClean="0"/>
              <a:t>【Product M/Z】</a:t>
            </a:r>
            <a:r>
              <a:rPr lang="zh-CN" altLang="en-US" dirty="0" smtClean="0"/>
              <a:t>以及离子碎片对应的响应度值信息</a:t>
            </a:r>
            <a:r>
              <a:rPr lang="en-US" altLang="zh-CN" dirty="0" smtClean="0"/>
              <a:t>【Intensity】</a:t>
            </a:r>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点击</a:t>
            </a:r>
            <a:r>
              <a:rPr lang="en-US" altLang="zh-CN" dirty="0" smtClean="0"/>
              <a:t>【</a:t>
            </a:r>
            <a:r>
              <a:rPr lang="zh-CN" altLang="en-US" dirty="0" smtClean="0"/>
              <a:t>在文件列表之中搜索</a:t>
            </a:r>
            <a:r>
              <a:rPr lang="en-US" altLang="zh-CN" dirty="0" smtClean="0"/>
              <a:t>】</a:t>
            </a:r>
            <a:r>
              <a:rPr lang="zh-CN" altLang="en-US" dirty="0" smtClean="0"/>
              <a:t>按钮执行质谱图相似度搜索操作</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882431867"/>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77081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搜索结果页面展示</a:t>
            </a:r>
            <a:endParaRPr lang="zh-CN" altLang="en-US" dirty="0" smtClean="0"/>
          </a:p>
        </p:txBody>
      </p:sp>
      <p:sp>
        <p:nvSpPr>
          <p:cNvPr id="12" name="椭圆 11"/>
          <p:cNvSpPr/>
          <p:nvPr/>
        </p:nvSpPr>
        <p:spPr>
          <a:xfrm>
            <a:off x="12182006" y="570587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7264" y="1820526"/>
            <a:ext cx="18816736" cy="11900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14496256" y="4553744"/>
            <a:ext cx="4032448" cy="183492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6" name="矩形 15"/>
          <p:cNvSpPr/>
          <p:nvPr/>
        </p:nvSpPr>
        <p:spPr>
          <a:xfrm>
            <a:off x="19032760" y="4553743"/>
            <a:ext cx="3312368" cy="183492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7" name="椭圆 16"/>
          <p:cNvSpPr/>
          <p:nvPr/>
        </p:nvSpPr>
        <p:spPr>
          <a:xfrm>
            <a:off x="21456352" y="476206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8" name="椭圆 17"/>
          <p:cNvSpPr/>
          <p:nvPr/>
        </p:nvSpPr>
        <p:spPr>
          <a:xfrm>
            <a:off x="16163292" y="361764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3" name="TextBox 2"/>
          <p:cNvSpPr txBox="1"/>
          <p:nvPr/>
        </p:nvSpPr>
        <p:spPr>
          <a:xfrm>
            <a:off x="454696" y="3694037"/>
            <a:ext cx="4680520" cy="471924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在搜索结果页面之中，可以得到质谱图相似度搜索比对计算结果信息：</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目标搜索结果的一级母离子信息</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rt</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二级质谱图碎片的相似度计算结果值</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285326216"/>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7187865"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查看二级搜索比对结果</a:t>
            </a:r>
            <a:endParaRPr lang="zh-CN" altLang="en-US" dirty="0" smtClean="0"/>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608" y="112713"/>
            <a:ext cx="8784519" cy="213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7344" y="2381895"/>
            <a:ext cx="17972271" cy="11334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椭圆 13"/>
          <p:cNvSpPr/>
          <p:nvPr/>
        </p:nvSpPr>
        <p:spPr>
          <a:xfrm>
            <a:off x="16336435" y="132643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9" name="椭圆 18"/>
          <p:cNvSpPr/>
          <p:nvPr/>
        </p:nvSpPr>
        <p:spPr>
          <a:xfrm>
            <a:off x="13776176" y="693000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2" name="TextBox 1"/>
          <p:cNvSpPr txBox="1"/>
          <p:nvPr/>
        </p:nvSpPr>
        <p:spPr>
          <a:xfrm>
            <a:off x="369168" y="3041576"/>
            <a:ext cx="5918175" cy="61042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在比对结果列表上，选中一个二级质谱图比对结果，通过鼠标右键菜单，选择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【View】</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菜单进行比对结果的查看</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当执行查看命令之后，程序页面会切换至数据查看页面，显示出质谱图的相似度比对计算结果：上半部蓝色部分的质谱图为我们所输入的自定义质谱图；下半部分棕红色部分的质谱图为样本之中所查找到的比较相似的样本二级质谱图数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111029798"/>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2542928" y="2249488"/>
            <a:ext cx="16895651" cy="94590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0" dirty="0" smtClean="0">
                <a:latin typeface="微软雅黑" panose="020B0503020204020204" pitchFamily="34" charset="-122"/>
                <a:ea typeface="微软雅黑" panose="020B0503020204020204" pitchFamily="34" charset="-122"/>
              </a:rPr>
              <a:t>原始数据查看操作实例</a:t>
            </a: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10800" dirty="0" smtClean="0">
                <a:latin typeface="微软雅黑" panose="020B0503020204020204" pitchFamily="34" charset="-122"/>
                <a:ea typeface="微软雅黑" panose="020B0503020204020204" pitchFamily="34" charset="-122"/>
              </a:rPr>
              <a:t>简单一级定性分析</a:t>
            </a:r>
            <a:endParaRPr lang="en-US" altLang="zh-CN" sz="108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问题解决应用场景：</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实验室在完成数据下机之后，想要对</a:t>
            </a:r>
            <a:r>
              <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LCMS</a:t>
            </a: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原始数据之中的代谢物检测情况</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进行一些快速查看，</a:t>
            </a:r>
            <a:r>
              <a:rPr lang="zh-CN" altLang="en-US" sz="4000" b="0" dirty="0" smtClean="0">
                <a:latin typeface="微软雅黑" panose="020B0503020204020204" pitchFamily="34" charset="-122"/>
                <a:ea typeface="微软雅黑" panose="020B0503020204020204" pitchFamily="34" charset="-122"/>
              </a:rPr>
              <a:t>了解物质数量的多少以及可能有哪些代谢物组成</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定性分析流程：</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742950" marR="0" indent="-742950" algn="l" defTabSz="825500" rtl="0" fontAlgn="auto" latinLnBrk="0" hangingPunct="0">
              <a:lnSpc>
                <a:spcPct val="100000"/>
              </a:lnSpc>
              <a:spcBef>
                <a:spcPts val="0"/>
              </a:spcBef>
              <a:spcAft>
                <a:spcPts val="0"/>
              </a:spcAft>
              <a:buClrTx/>
              <a:buSzTx/>
              <a:buFontTx/>
              <a:buAutoNum type="arabicPeriod"/>
            </a:pPr>
            <a:r>
              <a:rPr lang="zh-CN" altLang="en-US" sz="4000" b="0" dirty="0" smtClean="0">
                <a:latin typeface="微软雅黑" panose="020B0503020204020204" pitchFamily="34" charset="-122"/>
                <a:ea typeface="微软雅黑" panose="020B0503020204020204" pitchFamily="34" charset="-122"/>
              </a:rPr>
              <a:t>解卷积获取原始数据之中的离子峰列表</a:t>
            </a:r>
            <a:endParaRPr lang="en-US" altLang="zh-CN" sz="4000" b="0" dirty="0" smtClean="0">
              <a:latin typeface="微软雅黑" panose="020B0503020204020204" pitchFamily="34" charset="-122"/>
              <a:ea typeface="微软雅黑" panose="020B0503020204020204" pitchFamily="34" charset="-122"/>
            </a:endParaRPr>
          </a:p>
          <a:p>
            <a:pPr marL="742950" marR="0" indent="-742950" algn="l" defTabSz="825500" rtl="0" fontAlgn="auto" latinLnBrk="0" hangingPunct="0">
              <a:lnSpc>
                <a:spcPct val="100000"/>
              </a:lnSpc>
              <a:spcBef>
                <a:spcPts val="0"/>
              </a:spcBef>
              <a:spcAft>
                <a:spcPts val="0"/>
              </a:spcAft>
              <a:buClrTx/>
              <a:buSzTx/>
              <a:buFontTx/>
              <a:buAutoNum type="arabicPeriod"/>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代谢物一级注释，获取可能的物质列表</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742950" marR="0" indent="-742950" algn="l" defTabSz="825500" rtl="0" fontAlgn="auto" latinLnBrk="0" hangingPunct="0">
              <a:lnSpc>
                <a:spcPct val="100000"/>
              </a:lnSpc>
              <a:spcBef>
                <a:spcPts val="0"/>
              </a:spcBef>
              <a:spcAft>
                <a:spcPts val="0"/>
              </a:spcAft>
              <a:buClrTx/>
              <a:buSzTx/>
              <a:buFontTx/>
              <a:buAutoNum type="arabicPeriod"/>
            </a:pPr>
            <a:r>
              <a:rPr lang="en-US" altLang="zh-CN" sz="4000" b="0" dirty="0" smtClean="0">
                <a:latin typeface="微软雅黑" panose="020B0503020204020204" pitchFamily="34" charset="-122"/>
                <a:ea typeface="微软雅黑" panose="020B0503020204020204" pitchFamily="34" charset="-122"/>
              </a:rPr>
              <a:t>KEGG</a:t>
            </a:r>
            <a:r>
              <a:rPr lang="zh-CN" altLang="en-US" sz="4000" b="0" dirty="0" smtClean="0">
                <a:latin typeface="微软雅黑" panose="020B0503020204020204" pitchFamily="34" charset="-122"/>
                <a:ea typeface="微软雅黑" panose="020B0503020204020204" pitchFamily="34" charset="-122"/>
              </a:rPr>
              <a:t>富集分析，了解原始数据中可能的生物学功能组成</a:t>
            </a:r>
            <a:endParaRPr lang="en-US" altLang="zh-CN" sz="4000" b="0" dirty="0" smtClean="0">
              <a:latin typeface="微软雅黑" panose="020B0503020204020204" pitchFamily="34" charset="-122"/>
              <a:ea typeface="微软雅黑" panose="020B0503020204020204" pitchFamily="34" charset="-122"/>
            </a:endParaRPr>
          </a:p>
          <a:p>
            <a:pPr marL="742950" marR="0" indent="-742950" algn="l" defTabSz="825500" rtl="0" fontAlgn="auto" latinLnBrk="0" hangingPunct="0">
              <a:lnSpc>
                <a:spcPct val="100000"/>
              </a:lnSpc>
              <a:spcBef>
                <a:spcPts val="0"/>
              </a:spcBef>
              <a:spcAft>
                <a:spcPts val="0"/>
              </a:spcAft>
              <a:buClrTx/>
              <a:buSzTx/>
              <a:buFontTx/>
              <a:buAutoNum type="arabicPeriod"/>
            </a:pPr>
            <a:r>
              <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数据可视化</a:t>
            </a:r>
          </a:p>
        </p:txBody>
      </p:sp>
    </p:spTree>
    <p:extLst>
      <p:ext uri="{BB962C8B-B14F-4D97-AF65-F5344CB8AC3E}">
        <p14:creationId xmlns:p14="http://schemas.microsoft.com/office/powerpoint/2010/main" val="1041071495"/>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5907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原始数据解卷积</a:t>
            </a:r>
          </a:p>
        </p:txBody>
      </p:sp>
      <p:pic>
        <p:nvPicPr>
          <p:cNvPr id="4" name="Picture 3"/>
          <p:cNvPicPr>
            <a:picLocks noChangeAspect="1"/>
          </p:cNvPicPr>
          <p:nvPr/>
        </p:nvPicPr>
        <p:blipFill>
          <a:blip r:embed="rId5"/>
          <a:stretch>
            <a:fillRect/>
          </a:stretch>
        </p:blipFill>
        <p:spPr>
          <a:xfrm>
            <a:off x="6791400" y="1889448"/>
            <a:ext cx="17197130" cy="11421194"/>
          </a:xfrm>
          <a:prstGeom prst="rect">
            <a:avLst/>
          </a:prstGeom>
        </p:spPr>
      </p:pic>
      <p:sp>
        <p:nvSpPr>
          <p:cNvPr id="9" name="矩形 8"/>
          <p:cNvSpPr/>
          <p:nvPr/>
        </p:nvSpPr>
        <p:spPr>
          <a:xfrm>
            <a:off x="7295456" y="4625752"/>
            <a:ext cx="4680520" cy="266429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5" name="TextBox 4"/>
          <p:cNvSpPr txBox="1"/>
          <p:nvPr/>
        </p:nvSpPr>
        <p:spPr>
          <a:xfrm>
            <a:off x="886744" y="2753544"/>
            <a:ext cx="5328592" cy="28725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完成原始数据的导入操作之后，在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之中，选中任意一个原始数据文件，点击右键菜单，执行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解卷积</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命令，既可以获取原始数据之中的离子峰列表信息</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294269880"/>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479338"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原始数据离子峰列表</a:t>
            </a:r>
          </a:p>
        </p:txBody>
      </p:sp>
      <p:sp>
        <p:nvSpPr>
          <p:cNvPr id="5" name="TextBox 4"/>
          <p:cNvSpPr txBox="1"/>
          <p:nvPr/>
        </p:nvSpPr>
        <p:spPr>
          <a:xfrm>
            <a:off x="725587" y="2826865"/>
            <a:ext cx="5328592" cy="84125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执行完解卷积操作之后，可以得到一个代谢物离子峰列表，在这个结果表格之中包含有常用的定性信息：</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Xcms_id</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为代谢物离子峰的唯一编号</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startAt="2"/>
            </a:pPr>
            <a:r>
              <a:rPr lang="en-US" dirty="0" err="1" smtClean="0"/>
              <a:t>Mz,rt,rtmin,rtmax</a:t>
            </a:r>
            <a:r>
              <a:rPr lang="zh-CN" altLang="en-US" dirty="0" smtClean="0"/>
              <a:t>为代谢物的离子峰在原始数据之中的一级母离子二维坐标信息</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startAt="2"/>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3. Area</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为代谢物的峰面积数据</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通过这个表格我们可以快速的了解到原始数据之中大概可以检测到多少个代谢物，每一个代谢物的峰面积信息等</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2" name="Picture 1"/>
          <p:cNvPicPr>
            <a:picLocks noChangeAspect="1"/>
          </p:cNvPicPr>
          <p:nvPr/>
        </p:nvPicPr>
        <p:blipFill>
          <a:blip r:embed="rId5"/>
          <a:stretch>
            <a:fillRect/>
          </a:stretch>
        </p:blipFill>
        <p:spPr>
          <a:xfrm>
            <a:off x="6287344" y="1703315"/>
            <a:ext cx="17597824" cy="11876931"/>
          </a:xfrm>
          <a:prstGeom prst="rect">
            <a:avLst/>
          </a:prstGeom>
        </p:spPr>
      </p:pic>
    </p:spTree>
    <p:extLst>
      <p:ext uri="{BB962C8B-B14F-4D97-AF65-F5344CB8AC3E}">
        <p14:creationId xmlns:p14="http://schemas.microsoft.com/office/powerpoint/2010/main" val="2603122994"/>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701794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软件</a:t>
            </a:r>
            <a:r>
              <a:rPr lang="en-US" altLang="zh-CN" dirty="0" smtClean="0"/>
              <a:t>DOI</a:t>
            </a:r>
            <a:r>
              <a:rPr lang="zh-CN" altLang="en-US" dirty="0" smtClean="0"/>
              <a:t>参考引用</a:t>
            </a:r>
            <a:r>
              <a:rPr lang="zh-CN" altLang="en-US" dirty="0" smtClean="0"/>
              <a:t>信息</a:t>
            </a:r>
          </a:p>
        </p:txBody>
      </p:sp>
      <p:pic>
        <p:nvPicPr>
          <p:cNvPr id="1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9672" y="6858000"/>
            <a:ext cx="11306415" cy="6624736"/>
          </a:xfrm>
          <a:prstGeom prst="rect">
            <a:avLst/>
          </a:prstGeom>
        </p:spPr>
      </p:pic>
      <p:pic>
        <p:nvPicPr>
          <p:cNvPr id="15"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0029" y="118329"/>
            <a:ext cx="11389174" cy="9022791"/>
          </a:xfrm>
          <a:prstGeom prst="rect">
            <a:avLst/>
          </a:prstGeom>
        </p:spPr>
      </p:pic>
      <p:sp>
        <p:nvSpPr>
          <p:cNvPr id="6" name="Rectangle 5"/>
          <p:cNvSpPr/>
          <p:nvPr/>
        </p:nvSpPr>
        <p:spPr>
          <a:xfrm>
            <a:off x="814736" y="2857129"/>
            <a:ext cx="7272808" cy="3970318"/>
          </a:xfrm>
          <a:prstGeom prst="rect">
            <a:avLst/>
          </a:prstGeom>
        </p:spPr>
        <p:txBody>
          <a:bodyPr wrap="square">
            <a:spAutoFit/>
          </a:bodyPr>
          <a:lstStyle/>
          <a:p>
            <a:pPr algn="l"/>
            <a:r>
              <a:rPr lang="zh-CN" altLang="en-US" sz="3600" dirty="0" smtClean="0"/>
              <a:t>诺米代谢</a:t>
            </a:r>
            <a:r>
              <a:rPr lang="fi-FI" sz="3600" dirty="0" smtClean="0"/>
              <a:t>M</a:t>
            </a:r>
            <a:r>
              <a:rPr lang="en-US" altLang="zh-CN" sz="3600" dirty="0" smtClean="0"/>
              <a:t>ZK</a:t>
            </a:r>
            <a:r>
              <a:rPr lang="fi-FI" sz="3600" dirty="0" smtClean="0"/>
              <a:t>it</a:t>
            </a:r>
            <a:r>
              <a:rPr lang="zh-CN" altLang="en-US" sz="3600" dirty="0" smtClean="0"/>
              <a:t>桌面工作站软件于</a:t>
            </a:r>
            <a:r>
              <a:rPr lang="en-US" altLang="zh-CN" sz="3600" dirty="0" smtClean="0"/>
              <a:t>2021</a:t>
            </a:r>
            <a:r>
              <a:rPr lang="zh-CN" altLang="en-US" sz="3600" dirty="0" smtClean="0"/>
              <a:t>年被收录于欧洲生物信息学中心的</a:t>
            </a:r>
            <a:r>
              <a:rPr lang="fi-FI" sz="3600" dirty="0" smtClean="0"/>
              <a:t>ELIXIR </a:t>
            </a:r>
            <a:r>
              <a:rPr lang="en-US" altLang="zh-CN" sz="3600" dirty="0" err="1" smtClean="0"/>
              <a:t>biotool</a:t>
            </a:r>
            <a:r>
              <a:rPr lang="zh-CN" altLang="en-US" sz="3600" dirty="0" smtClean="0"/>
              <a:t>数据库之中</a:t>
            </a:r>
            <a:r>
              <a:rPr lang="fi-FI" sz="3600" dirty="0" smtClean="0"/>
              <a:t>:</a:t>
            </a:r>
          </a:p>
          <a:p>
            <a:pPr algn="l"/>
            <a:endParaRPr lang="fi-FI" sz="3600" dirty="0"/>
          </a:p>
          <a:p>
            <a:pPr algn="l"/>
            <a:r>
              <a:rPr lang="fi-FI" sz="3600" dirty="0"/>
              <a:t>https://bio.tools/mzkit</a:t>
            </a:r>
          </a:p>
          <a:p>
            <a:pPr algn="l"/>
            <a:endParaRPr lang="fi-FI" sz="3600" dirty="0"/>
          </a:p>
          <a:p>
            <a:pPr algn="l"/>
            <a:r>
              <a:rPr lang="fi-FI" sz="3600" dirty="0"/>
              <a:t>DOI: 10.5281/zenodo.4274582</a:t>
            </a:r>
          </a:p>
        </p:txBody>
      </p:sp>
    </p:spTree>
    <p:extLst>
      <p:ext uri="{BB962C8B-B14F-4D97-AF65-F5344CB8AC3E}">
        <p14:creationId xmlns:p14="http://schemas.microsoft.com/office/powerpoint/2010/main" val="3653947603"/>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6" name="Picture 5"/>
          <p:cNvPicPr>
            <a:picLocks noChangeAspect="1"/>
          </p:cNvPicPr>
          <p:nvPr/>
        </p:nvPicPr>
        <p:blipFill>
          <a:blip r:embed="rId4"/>
          <a:stretch>
            <a:fillRect/>
          </a:stretch>
        </p:blipFill>
        <p:spPr>
          <a:xfrm>
            <a:off x="11183888" y="0"/>
            <a:ext cx="14325736" cy="9601949"/>
          </a:xfrm>
          <a:prstGeom prst="rect">
            <a:avLst/>
          </a:prstGeom>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504625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代谢物一级注释</a:t>
            </a:r>
          </a:p>
        </p:txBody>
      </p:sp>
      <p:pic>
        <p:nvPicPr>
          <p:cNvPr id="3" name="Picture 2"/>
          <p:cNvPicPr>
            <a:picLocks noChangeAspect="1"/>
          </p:cNvPicPr>
          <p:nvPr/>
        </p:nvPicPr>
        <p:blipFill>
          <a:blip r:embed="rId6"/>
          <a:stretch>
            <a:fillRect/>
          </a:stretch>
        </p:blipFill>
        <p:spPr>
          <a:xfrm>
            <a:off x="7158401" y="1744491"/>
            <a:ext cx="3600400" cy="2685248"/>
          </a:xfrm>
          <a:prstGeom prst="rect">
            <a:avLst/>
          </a:prstGeom>
        </p:spPr>
      </p:pic>
      <p:pic>
        <p:nvPicPr>
          <p:cNvPr id="4" name="Picture 3"/>
          <p:cNvPicPr>
            <a:picLocks noChangeAspect="1"/>
          </p:cNvPicPr>
          <p:nvPr/>
        </p:nvPicPr>
        <p:blipFill>
          <a:blip r:embed="rId7"/>
          <a:stretch>
            <a:fillRect/>
          </a:stretch>
        </p:blipFill>
        <p:spPr>
          <a:xfrm>
            <a:off x="6863408" y="9591853"/>
            <a:ext cx="5513822" cy="3888432"/>
          </a:xfrm>
          <a:prstGeom prst="rect">
            <a:avLst/>
          </a:prstGeom>
        </p:spPr>
      </p:pic>
      <p:pic>
        <p:nvPicPr>
          <p:cNvPr id="7" name="Picture 6"/>
          <p:cNvPicPr>
            <a:picLocks noChangeAspect="1"/>
          </p:cNvPicPr>
          <p:nvPr/>
        </p:nvPicPr>
        <p:blipFill>
          <a:blip r:embed="rId8"/>
          <a:stretch>
            <a:fillRect/>
          </a:stretch>
        </p:blipFill>
        <p:spPr>
          <a:xfrm>
            <a:off x="15648384" y="4575292"/>
            <a:ext cx="15182871" cy="10306621"/>
          </a:xfrm>
          <a:prstGeom prst="rect">
            <a:avLst/>
          </a:prstGeom>
        </p:spPr>
      </p:pic>
      <p:sp>
        <p:nvSpPr>
          <p:cNvPr id="8" name="TextBox 7"/>
          <p:cNvSpPr txBox="1"/>
          <p:nvPr/>
        </p:nvSpPr>
        <p:spPr>
          <a:xfrm>
            <a:off x="377171" y="1961456"/>
            <a:ext cx="6197704" cy="1164421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基于</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可以快速的进行代谢物一级注释，了解原始数据之中可能存在有哪些代谢物表达信息</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（由于一级注释的假阳性较高，本功能仅适用于简单的定性分析）</a:t>
            </a: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在解卷积表格上通过鼠标右键菜单，执行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【Actions】</a:t>
            </a: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【Actions】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之中，我们对</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列执行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【Peak List Annotation】</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这一个操作</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程序将会把</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列之中的离子质荷比列表传递至一级注释程序页面，我们在页面中设置一些参数信息即可（离子模式，</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ppm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误差，数据库选择）执行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【Search】</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命令</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完成一级搜索注释后，我们可以得到一个物质结果列表，在这个列表之中包含有一级母离子的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信息，以及代谢物的一些简单注释信息</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椭圆 9"/>
          <p:cNvSpPr/>
          <p:nvPr/>
        </p:nvSpPr>
        <p:spPr>
          <a:xfrm>
            <a:off x="8325272" y="472552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3" name="椭圆 9"/>
          <p:cNvSpPr/>
          <p:nvPr/>
        </p:nvSpPr>
        <p:spPr>
          <a:xfrm>
            <a:off x="9271131" y="861327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9"/>
          <p:cNvSpPr/>
          <p:nvPr/>
        </p:nvSpPr>
        <p:spPr>
          <a:xfrm>
            <a:off x="17060388" y="307426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5" name="椭圆 9"/>
          <p:cNvSpPr/>
          <p:nvPr/>
        </p:nvSpPr>
        <p:spPr>
          <a:xfrm>
            <a:off x="15432360" y="1097617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4</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2442811520"/>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9" name="Picture 8"/>
          <p:cNvPicPr>
            <a:picLocks noChangeAspect="1"/>
          </p:cNvPicPr>
          <p:nvPr/>
        </p:nvPicPr>
        <p:blipFill>
          <a:blip r:embed="rId4"/>
          <a:stretch>
            <a:fillRect/>
          </a:stretch>
        </p:blipFill>
        <p:spPr>
          <a:xfrm>
            <a:off x="13056096" y="3726043"/>
            <a:ext cx="14253567" cy="10112987"/>
          </a:xfrm>
          <a:prstGeom prst="rect">
            <a:avLst/>
          </a:prstGeom>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642323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en-US" altLang="zh-CN" dirty="0" smtClean="0"/>
              <a:t>KEGG</a:t>
            </a:r>
            <a:r>
              <a:rPr lang="zh-CN" altLang="en-US" dirty="0" smtClean="0"/>
              <a:t>通路富集计算</a:t>
            </a:r>
          </a:p>
        </p:txBody>
      </p:sp>
      <p:sp>
        <p:nvSpPr>
          <p:cNvPr id="8" name="TextBox 7"/>
          <p:cNvSpPr txBox="1"/>
          <p:nvPr/>
        </p:nvSpPr>
        <p:spPr>
          <a:xfrm>
            <a:off x="498049" y="2902332"/>
            <a:ext cx="6197704" cy="7950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代谢物的注释结果基础上，我们可以根据</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代谢物编号列表进行快速</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代谢通路富集计算，了解原始数据所可能包含的生物学功能信息</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在代谢物注释结果表格上，通过鼠标右键菜单，选择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【Actions】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在弹出来的对话框中，我们针对</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kegg_id</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列应用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 Enrichment】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分析</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执行对应的操作命令后，程序会根据所获取的</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代谢物编号列表进行代谢通路的富集计算</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椭圆 9"/>
          <p:cNvSpPr/>
          <p:nvPr/>
        </p:nvSpPr>
        <p:spPr>
          <a:xfrm>
            <a:off x="8458436" y="522235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9"/>
          <p:cNvSpPr/>
          <p:nvPr/>
        </p:nvSpPr>
        <p:spPr>
          <a:xfrm>
            <a:off x="17376576" y="455865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pic>
        <p:nvPicPr>
          <p:cNvPr id="2" name="Picture 1"/>
          <p:cNvPicPr>
            <a:picLocks noChangeAspect="1"/>
          </p:cNvPicPr>
          <p:nvPr/>
        </p:nvPicPr>
        <p:blipFill>
          <a:blip r:embed="rId6"/>
          <a:stretch>
            <a:fillRect/>
          </a:stretch>
        </p:blipFill>
        <p:spPr>
          <a:xfrm>
            <a:off x="7958496" y="665312"/>
            <a:ext cx="4874109" cy="4320480"/>
          </a:xfrm>
          <a:prstGeom prst="rect">
            <a:avLst/>
          </a:prstGeom>
        </p:spPr>
      </p:pic>
      <p:pic>
        <p:nvPicPr>
          <p:cNvPr id="5" name="Picture 4"/>
          <p:cNvPicPr>
            <a:picLocks noChangeAspect="1"/>
          </p:cNvPicPr>
          <p:nvPr/>
        </p:nvPicPr>
        <p:blipFill>
          <a:blip r:embed="rId7"/>
          <a:stretch>
            <a:fillRect/>
          </a:stretch>
        </p:blipFill>
        <p:spPr>
          <a:xfrm>
            <a:off x="7316939" y="7146032"/>
            <a:ext cx="5599329" cy="3959251"/>
          </a:xfrm>
          <a:prstGeom prst="rect">
            <a:avLst/>
          </a:prstGeom>
        </p:spPr>
      </p:pic>
      <p:sp>
        <p:nvSpPr>
          <p:cNvPr id="17" name="椭圆 9"/>
          <p:cNvSpPr/>
          <p:nvPr/>
        </p:nvSpPr>
        <p:spPr>
          <a:xfrm>
            <a:off x="8807624" y="1138050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1392757100"/>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5673028"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KEGG</a:t>
            </a:r>
            <a:r>
              <a:rPr lang="zh-CN" altLang="en-US" dirty="0" smtClean="0"/>
              <a:t>通路图</a:t>
            </a:r>
          </a:p>
        </p:txBody>
      </p:sp>
      <p:sp>
        <p:nvSpPr>
          <p:cNvPr id="8" name="TextBox 7"/>
          <p:cNvSpPr txBox="1"/>
          <p:nvPr/>
        </p:nvSpPr>
        <p:spPr>
          <a:xfrm>
            <a:off x="934354" y="3401616"/>
            <a:ext cx="6197704" cy="42575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代谢通路富集计算结果的基础上，我们在结果表格之中可以通过右键菜单，选中</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【View】</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菜单，既可以查看对应的代谢通路的富集情况</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在打开的通路图之中，蓝色的点为我们的原始数据之中所注释得到的代谢物列表结果</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椭圆 9"/>
          <p:cNvSpPr/>
          <p:nvPr/>
        </p:nvSpPr>
        <p:spPr>
          <a:xfrm>
            <a:off x="7367464" y="125887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pic>
        <p:nvPicPr>
          <p:cNvPr id="3" name="Picture 2"/>
          <p:cNvPicPr>
            <a:picLocks noChangeAspect="1"/>
          </p:cNvPicPr>
          <p:nvPr/>
        </p:nvPicPr>
        <p:blipFill>
          <a:blip r:embed="rId5"/>
          <a:stretch>
            <a:fillRect/>
          </a:stretch>
        </p:blipFill>
        <p:spPr>
          <a:xfrm>
            <a:off x="8272922" y="409862"/>
            <a:ext cx="5851597" cy="3711834"/>
          </a:xfrm>
          <a:prstGeom prst="rect">
            <a:avLst/>
          </a:prstGeom>
        </p:spPr>
      </p:pic>
      <p:pic>
        <p:nvPicPr>
          <p:cNvPr id="4" name="Picture 3"/>
          <p:cNvPicPr>
            <a:picLocks noChangeAspect="1"/>
          </p:cNvPicPr>
          <p:nvPr/>
        </p:nvPicPr>
        <p:blipFill>
          <a:blip r:embed="rId6"/>
          <a:stretch>
            <a:fillRect/>
          </a:stretch>
        </p:blipFill>
        <p:spPr>
          <a:xfrm>
            <a:off x="8081179" y="4121696"/>
            <a:ext cx="15453912" cy="10926536"/>
          </a:xfrm>
          <a:prstGeom prst="rect">
            <a:avLst/>
          </a:prstGeom>
        </p:spPr>
      </p:pic>
      <p:sp>
        <p:nvSpPr>
          <p:cNvPr id="17" name="椭圆 9"/>
          <p:cNvSpPr/>
          <p:nvPr/>
        </p:nvSpPr>
        <p:spPr>
          <a:xfrm>
            <a:off x="17088544" y="183554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435415851"/>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641682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en-US" altLang="zh-CN" dirty="0" smtClean="0"/>
              <a:t>KEGG</a:t>
            </a:r>
            <a:r>
              <a:rPr lang="zh-CN" altLang="en-US" dirty="0" smtClean="0"/>
              <a:t>富集结果统计</a:t>
            </a:r>
          </a:p>
        </p:txBody>
      </p:sp>
      <p:sp>
        <p:nvSpPr>
          <p:cNvPr id="8" name="TextBox 7"/>
          <p:cNvSpPr txBox="1"/>
          <p:nvPr/>
        </p:nvSpPr>
        <p:spPr>
          <a:xfrm>
            <a:off x="643849" y="2675694"/>
            <a:ext cx="6197704" cy="7950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代谢通路富集计算结果的基础上，我们在结果表格之中可以通过右键菜单，</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1.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选中</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【Visualize】</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菜单，既可以查看对应的代谢通路的富集情况</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2.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在打开的数据可视化对话框之中，我们切换至</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【summary】</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标签页，选择可视化的类型为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en-US" altLang="zh-CN" sz="3000" b="1" i="0" u="none" strike="noStrike" cap="none" spc="0" normalizeH="0" dirty="0" smtClean="0">
                <a:ln>
                  <a:noFill/>
                </a:ln>
                <a:solidFill>
                  <a:srgbClr val="000000"/>
                </a:solidFill>
                <a:effectLst/>
                <a:uFillTx/>
                <a:latin typeface="Helvetica Neue"/>
                <a:ea typeface="Helvetica Neue"/>
                <a:cs typeface="Helvetica Neue"/>
                <a:sym typeface="Helvetica Neue"/>
              </a:rPr>
              <a:t> </a:t>
            </a:r>
            <a:r>
              <a:rPr kumimoji="0" lang="zh-CN" altLang="en-US" sz="3000" b="1" i="0" u="none" strike="noStrike" cap="none" spc="0" normalizeH="0" dirty="0" smtClean="0">
                <a:ln>
                  <a:noFill/>
                </a:ln>
                <a:solidFill>
                  <a:srgbClr val="000000"/>
                </a:solidFill>
                <a:effectLst/>
                <a:uFillTx/>
                <a:latin typeface="Helvetica Neue"/>
                <a:ea typeface="Helvetica Neue"/>
                <a:cs typeface="Helvetica Neue"/>
                <a:sym typeface="Helvetica Neue"/>
              </a:rPr>
              <a:t>富集条形图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p>
          <a:p>
            <a:pPr marL="0" marR="0" indent="0" algn="l" defTabSz="825500" rtl="0" fontAlgn="auto" latinLnBrk="0" hangingPunct="0">
              <a:lnSpc>
                <a:spcPct val="100000"/>
              </a:lnSpc>
              <a:spcBef>
                <a:spcPts val="0"/>
              </a:spcBef>
              <a:spcAft>
                <a:spcPts val="0"/>
              </a:spcAft>
              <a:buClrTx/>
              <a:buSzTx/>
              <a:buFontTx/>
              <a:buNone/>
            </a:pPr>
            <a:endParaRPr lang="en-US" dirty="0"/>
          </a:p>
          <a:p>
            <a:pPr marL="0" marR="0" indent="0" algn="l" defTabSz="825500" rtl="0" fontAlgn="auto" latinLnBrk="0" hangingPunct="0">
              <a:lnSpc>
                <a:spcPct val="100000"/>
              </a:lnSpc>
              <a:spcBef>
                <a:spcPts val="0"/>
              </a:spcBef>
              <a:spcAft>
                <a:spcPts val="0"/>
              </a:spcAft>
              <a:buClrTx/>
              <a:buSzTx/>
              <a:buFontTx/>
              <a:buNone/>
            </a:pPr>
            <a:r>
              <a:rPr kumimoji="0" 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3.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执行可视化，将可以得到一个用于描述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通路富集显著性分布的条形图：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a:t>
            </a:r>
            <a:r>
              <a:rPr lang="zh-CN" altLang="en-US" dirty="0" smtClean="0"/>
              <a:t>轴坐标为富集计算的</a:t>
            </a:r>
            <a:r>
              <a:rPr lang="en-US" altLang="zh-CN" dirty="0" smtClean="0"/>
              <a:t>pvalue</a:t>
            </a:r>
            <a:r>
              <a:rPr lang="zh-CN" altLang="en-US" dirty="0" smtClean="0"/>
              <a:t>的</a:t>
            </a:r>
            <a:r>
              <a:rPr lang="en-US" altLang="zh-CN" dirty="0" smtClean="0"/>
              <a:t>-log10</a:t>
            </a:r>
            <a:r>
              <a:rPr lang="zh-CN" altLang="en-US" dirty="0" smtClean="0"/>
              <a:t>转换结果；</a:t>
            </a:r>
            <a:r>
              <a:rPr lang="en-US" altLang="zh-CN" dirty="0" smtClean="0"/>
              <a:t>Y</a:t>
            </a:r>
            <a:r>
              <a:rPr lang="zh-CN" altLang="en-US" dirty="0" smtClean="0"/>
              <a:t>轴坐标为通路名称</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2" name="Picture 1"/>
          <p:cNvPicPr>
            <a:picLocks noChangeAspect="1"/>
          </p:cNvPicPr>
          <p:nvPr/>
        </p:nvPicPr>
        <p:blipFill>
          <a:blip r:embed="rId5"/>
          <a:stretch>
            <a:fillRect/>
          </a:stretch>
        </p:blipFill>
        <p:spPr>
          <a:xfrm>
            <a:off x="8285836" y="2059024"/>
            <a:ext cx="4464496" cy="3286567"/>
          </a:xfrm>
          <a:prstGeom prst="rect">
            <a:avLst/>
          </a:prstGeom>
        </p:spPr>
      </p:pic>
      <p:pic>
        <p:nvPicPr>
          <p:cNvPr id="5" name="Picture 4"/>
          <p:cNvPicPr>
            <a:picLocks noChangeAspect="1"/>
          </p:cNvPicPr>
          <p:nvPr/>
        </p:nvPicPr>
        <p:blipFill>
          <a:blip r:embed="rId6"/>
          <a:stretch>
            <a:fillRect/>
          </a:stretch>
        </p:blipFill>
        <p:spPr>
          <a:xfrm>
            <a:off x="7583488" y="7002016"/>
            <a:ext cx="5869192" cy="5616624"/>
          </a:xfrm>
          <a:prstGeom prst="rect">
            <a:avLst/>
          </a:prstGeom>
        </p:spPr>
      </p:pic>
      <p:pic>
        <p:nvPicPr>
          <p:cNvPr id="6" name="Picture 5"/>
          <p:cNvPicPr>
            <a:picLocks noChangeAspect="1"/>
          </p:cNvPicPr>
          <p:nvPr/>
        </p:nvPicPr>
        <p:blipFill>
          <a:blip r:embed="rId7"/>
          <a:stretch>
            <a:fillRect/>
          </a:stretch>
        </p:blipFill>
        <p:spPr>
          <a:xfrm>
            <a:off x="13573663" y="2825552"/>
            <a:ext cx="14908941" cy="10602416"/>
          </a:xfrm>
          <a:prstGeom prst="rect">
            <a:avLst/>
          </a:prstGeom>
        </p:spPr>
      </p:pic>
      <p:sp>
        <p:nvSpPr>
          <p:cNvPr id="13" name="椭圆 9"/>
          <p:cNvSpPr/>
          <p:nvPr/>
        </p:nvSpPr>
        <p:spPr>
          <a:xfrm>
            <a:off x="8015536" y="174717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9"/>
          <p:cNvSpPr/>
          <p:nvPr/>
        </p:nvSpPr>
        <p:spPr>
          <a:xfrm>
            <a:off x="9034500" y="596834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5" name="椭圆 9"/>
          <p:cNvSpPr/>
          <p:nvPr/>
        </p:nvSpPr>
        <p:spPr>
          <a:xfrm>
            <a:off x="14352240" y="1745474"/>
            <a:ext cx="698376" cy="716433"/>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1184384125"/>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图像" descr="图像"/>
          <p:cNvPicPr>
            <a:picLocks noChangeAspect="1"/>
          </p:cNvPicPr>
          <p:nvPr/>
        </p:nvPicPr>
        <p:blipFill>
          <a:blip r:embed="rId2"/>
          <a:stretch>
            <a:fillRect/>
          </a:stretch>
        </p:blipFill>
        <p:spPr>
          <a:xfrm>
            <a:off x="0" y="0"/>
            <a:ext cx="14364082" cy="13716001"/>
          </a:xfrm>
          <a:prstGeom prst="rect">
            <a:avLst/>
          </a:prstGeom>
          <a:ln w="12700">
            <a:miter lim="400000"/>
            <a:headEnd/>
            <a:tailEnd/>
          </a:ln>
        </p:spPr>
      </p:pic>
      <p:pic>
        <p:nvPicPr>
          <p:cNvPr id="162" name="图像" descr="图像"/>
          <p:cNvPicPr>
            <a:picLocks noChangeAspect="1"/>
          </p:cNvPicPr>
          <p:nvPr/>
        </p:nvPicPr>
        <p:blipFill>
          <a:blip r:embed="rId3"/>
          <a:srcRect/>
          <a:stretch>
            <a:fillRect/>
          </a:stretch>
        </p:blipFill>
        <p:spPr>
          <a:xfrm>
            <a:off x="8572493" y="6452937"/>
            <a:ext cx="7239014" cy="1809193"/>
          </a:xfrm>
          <a:prstGeom prst="rect">
            <a:avLst/>
          </a:prstGeom>
          <a:ln w="12700">
            <a:miter lim="400000"/>
            <a:headEnd/>
            <a:tailEnd/>
          </a:ln>
        </p:spPr>
      </p:pic>
      <p:pic>
        <p:nvPicPr>
          <p:cNvPr id="163" name="图像" descr="图像"/>
          <p:cNvPicPr>
            <a:picLocks noChangeAspect="1"/>
          </p:cNvPicPr>
          <p:nvPr/>
        </p:nvPicPr>
        <p:blipFill>
          <a:blip r:embed="rId4"/>
          <a:stretch>
            <a:fillRect/>
          </a:stretch>
        </p:blipFill>
        <p:spPr>
          <a:xfrm>
            <a:off x="11531600" y="8838533"/>
            <a:ext cx="1320800" cy="1626934"/>
          </a:xfrm>
          <a:prstGeom prst="rect">
            <a:avLst/>
          </a:prstGeom>
          <a:ln w="12700">
            <a:miter lim="400000"/>
            <a:headEnd/>
            <a:tailEnd/>
          </a:ln>
        </p:spPr>
      </p:pic>
      <p:pic>
        <p:nvPicPr>
          <p:cNvPr id="11" name="Picture 2" descr="C:\Users\dan.yu\Desktop\am8图片202107091749586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9918" y="3164607"/>
            <a:ext cx="2823443" cy="2823443"/>
          </a:xfrm>
          <a:prstGeom prst="rect">
            <a:avLst/>
          </a:prstGeom>
          <a:noFill/>
          <a:extLst>
            <a:ext uri="{909E8E84-426E-40DD-AFC4-6F175D3DCCD1}">
              <a14:hiddenFill xmlns:a14="http://schemas.microsoft.com/office/drawing/2010/main">
                <a:solidFill>
                  <a:srgbClr val="FFFFFF"/>
                </a:solidFill>
              </a14:hiddenFill>
            </a:ext>
          </a:extLst>
        </p:spPr>
      </p:pic>
      <p:sp>
        <p:nvSpPr>
          <p:cNvPr id="12" name="副标题文案"/>
          <p:cNvSpPr txBox="1"/>
          <p:nvPr/>
        </p:nvSpPr>
        <p:spPr>
          <a:xfrm>
            <a:off x="10981533" y="3501070"/>
            <a:ext cx="355225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sz="3200" dirty="0" smtClean="0">
                <a:latin typeface="汉仪旗黑-70S" pitchFamily="18" charset="-122"/>
                <a:ea typeface="汉仪旗黑-70S" pitchFamily="18" charset="-122"/>
              </a:rPr>
              <a:t>0512</a:t>
            </a:r>
            <a:r>
              <a:rPr lang="en-US" altLang="zh-CN" sz="3200" dirty="0" smtClean="0">
                <a:latin typeface="汉仪旗黑-70S" pitchFamily="18" charset="-122"/>
                <a:ea typeface="汉仪旗黑-70S" pitchFamily="18" charset="-122"/>
              </a:rPr>
              <a:t>-62959105</a:t>
            </a:r>
            <a:endParaRPr sz="3200" dirty="0">
              <a:latin typeface="汉仪旗黑-70S" pitchFamily="18" charset="-122"/>
              <a:ea typeface="汉仪旗黑-70S" pitchFamily="18" charset="-122"/>
            </a:endParaRPr>
          </a:p>
        </p:txBody>
      </p:sp>
      <p:sp>
        <p:nvSpPr>
          <p:cNvPr id="13" name="副标题文案"/>
          <p:cNvSpPr txBox="1"/>
          <p:nvPr/>
        </p:nvSpPr>
        <p:spPr>
          <a:xfrm>
            <a:off x="10981533" y="4356488"/>
            <a:ext cx="774250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zh-CN" altLang="en-US" sz="3200" dirty="0" smtClean="0">
                <a:latin typeface="汉仪旗黑-70S" pitchFamily="18" charset="-122"/>
                <a:ea typeface="汉仪旗黑-70S" pitchFamily="18" charset="-122"/>
              </a:rPr>
              <a:t>江苏省苏州市工业园区新平街</a:t>
            </a:r>
            <a:r>
              <a:rPr lang="en-US" altLang="zh-CN" sz="3200" dirty="0" smtClean="0">
                <a:latin typeface="汉仪旗黑-70S" pitchFamily="18" charset="-122"/>
                <a:ea typeface="汉仪旗黑-70S" pitchFamily="18" charset="-122"/>
              </a:rPr>
              <a:t>388</a:t>
            </a:r>
            <a:r>
              <a:rPr lang="zh-CN" altLang="en-US" sz="3200" dirty="0" smtClean="0">
                <a:latin typeface="汉仪旗黑-70S" pitchFamily="18" charset="-122"/>
                <a:ea typeface="汉仪旗黑-70S" pitchFamily="18" charset="-122"/>
              </a:rPr>
              <a:t>号</a:t>
            </a:r>
            <a:r>
              <a:rPr lang="en-US" altLang="zh-CN" sz="3200" dirty="0" smtClean="0">
                <a:latin typeface="汉仪旗黑-70S" pitchFamily="18" charset="-122"/>
                <a:ea typeface="汉仪旗黑-70S" pitchFamily="18" charset="-122"/>
              </a:rPr>
              <a:t>2</a:t>
            </a:r>
            <a:r>
              <a:rPr lang="zh-CN" altLang="en-US" sz="3200" dirty="0" smtClean="0">
                <a:latin typeface="汉仪旗黑-70S" pitchFamily="18" charset="-122"/>
                <a:ea typeface="汉仪旗黑-70S" pitchFamily="18" charset="-122"/>
              </a:rPr>
              <a:t>号楼</a:t>
            </a:r>
            <a:endParaRPr sz="3200" dirty="0">
              <a:latin typeface="汉仪旗黑-70S" pitchFamily="18" charset="-122"/>
              <a:ea typeface="汉仪旗黑-70S" pitchFamily="18" charset="-122"/>
            </a:endParaRPr>
          </a:p>
        </p:txBody>
      </p:sp>
      <p:sp>
        <p:nvSpPr>
          <p:cNvPr id="14" name="副标题文案"/>
          <p:cNvSpPr txBox="1"/>
          <p:nvPr/>
        </p:nvSpPr>
        <p:spPr>
          <a:xfrm>
            <a:off x="10981533" y="5211906"/>
            <a:ext cx="5634556"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altLang="zh-CN" sz="3200" dirty="0" smtClean="0">
                <a:latin typeface="汉仪旗黑-70S" pitchFamily="18" charset="-122"/>
                <a:ea typeface="汉仪旗黑-70S" pitchFamily="18" charset="-122"/>
              </a:rPr>
              <a:t>market@bionovogene.com</a:t>
            </a:r>
            <a:endParaRPr sz="3200" dirty="0">
              <a:latin typeface="汉仪旗黑-70S" pitchFamily="18" charset="-122"/>
              <a:ea typeface="汉仪旗黑-70S" pitchFamily="18" charset="-122"/>
            </a:endParaRPr>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8875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en-US" altLang="zh-CN" dirty="0" err="1" smtClean="0"/>
              <a:t>MZKit</a:t>
            </a:r>
            <a:r>
              <a:rPr lang="zh-CN" altLang="en-US" dirty="0" smtClean="0"/>
              <a:t>软件截图</a:t>
            </a:r>
          </a:p>
        </p:txBody>
      </p:sp>
      <p:pic>
        <p:nvPicPr>
          <p:cNvPr id="9"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0447" y="1864995"/>
            <a:ext cx="8268546" cy="5468651"/>
          </a:xfrm>
          <a:prstGeom prst="rect">
            <a:avLst/>
          </a:prstGeom>
          <a:effectLst>
            <a:outerShdw blurRad="63500" sx="102000" sy="102000" algn="ctr" rotWithShape="0">
              <a:prstClr val="black">
                <a:alpha val="15000"/>
              </a:prstClr>
            </a:outerShdw>
          </a:effectLst>
        </p:spPr>
      </p:pic>
      <p:pic>
        <p:nvPicPr>
          <p:cNvPr id="10"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25220" y="752645"/>
            <a:ext cx="8784976" cy="5810208"/>
          </a:xfrm>
          <a:prstGeom prst="rect">
            <a:avLst/>
          </a:prstGeom>
          <a:effectLst>
            <a:outerShdw blurRad="63500" sx="102000" sy="102000" algn="ctr" rotWithShape="0">
              <a:prstClr val="black">
                <a:alpha val="16000"/>
              </a:prstClr>
            </a:outerShdw>
          </a:effectLst>
        </p:spPr>
      </p:pic>
      <p:pic>
        <p:nvPicPr>
          <p:cNvPr id="11"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8859" y="7798268"/>
            <a:ext cx="8084270" cy="5346777"/>
          </a:xfrm>
          <a:prstGeom prst="rect">
            <a:avLst/>
          </a:prstGeom>
          <a:effectLst>
            <a:outerShdw blurRad="63500" sx="102000" sy="102000" algn="ctr" rotWithShape="0">
              <a:prstClr val="black">
                <a:alpha val="16000"/>
              </a:prstClr>
            </a:outerShdw>
          </a:effectLst>
        </p:spPr>
      </p:pic>
      <p:pic>
        <p:nvPicPr>
          <p:cNvPr id="12" name="图片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73627" y="7164352"/>
            <a:ext cx="9145016" cy="6083858"/>
          </a:xfrm>
          <a:prstGeom prst="rect">
            <a:avLst/>
          </a:prstGeom>
        </p:spPr>
      </p:pic>
      <p:sp>
        <p:nvSpPr>
          <p:cNvPr id="13" name="TextBox 12"/>
          <p:cNvSpPr txBox="1"/>
          <p:nvPr/>
        </p:nvSpPr>
        <p:spPr>
          <a:xfrm>
            <a:off x="1390800" y="13269875"/>
            <a:ext cx="5584349" cy="307777"/>
          </a:xfrm>
          <a:prstGeom prst="rect">
            <a:avLst/>
          </a:prstGeom>
          <a:noFill/>
        </p:spPr>
        <p:txBody>
          <a:bodyPr wrap="square" rtlCol="0">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c. 2D Scatter</a:t>
            </a:r>
            <a:endParaRPr lang="zh-CN" altLang="en-US" sz="1400" dirty="0">
              <a:latin typeface="Tahoma" panose="020B0604030504040204" pitchFamily="34" charset="0"/>
              <a:cs typeface="Tahoma" panose="020B0604030504040204" pitchFamily="34" charset="0"/>
            </a:endParaRPr>
          </a:p>
        </p:txBody>
      </p:sp>
      <p:sp>
        <p:nvSpPr>
          <p:cNvPr id="16" name="矩形 9"/>
          <p:cNvSpPr/>
          <p:nvPr/>
        </p:nvSpPr>
        <p:spPr>
          <a:xfrm>
            <a:off x="3642382" y="3538500"/>
            <a:ext cx="379893" cy="1000572"/>
          </a:xfrm>
          <a:prstGeom prst="rect">
            <a:avLst/>
          </a:prstGeom>
        </p:spPr>
        <p:txBody>
          <a:bodyPr wrap="square">
            <a:spAutoFit/>
          </a:bodyPr>
          <a:lstStyle/>
          <a:p>
            <a:pPr lvl="0"/>
            <a:endParaRPr lang="zh-CN" altLang="en-US" dirty="0">
              <a:latin typeface="Tahoma" panose="020B0604030504040204" pitchFamily="34" charset="0"/>
              <a:cs typeface="Tahoma" panose="020B0604030504040204" pitchFamily="34" charset="0"/>
            </a:endParaRPr>
          </a:p>
        </p:txBody>
      </p:sp>
      <p:sp>
        <p:nvSpPr>
          <p:cNvPr id="17" name="矩形 11"/>
          <p:cNvSpPr/>
          <p:nvPr/>
        </p:nvSpPr>
        <p:spPr>
          <a:xfrm>
            <a:off x="13726408" y="13373471"/>
            <a:ext cx="2769210" cy="307777"/>
          </a:xfrm>
          <a:prstGeom prst="rect">
            <a:avLst/>
          </a:prstGeom>
        </p:spPr>
        <p:txBody>
          <a:bodyPr wrap="square">
            <a:spAutoFit/>
          </a:bodyPr>
          <a:lstStyle/>
          <a:p>
            <a:pPr lvl="0"/>
            <a:r>
              <a:rPr lang="en-US" altLang="zh-CN" sz="1400" dirty="0" smtClean="0">
                <a:latin typeface="Tahoma" panose="020B0604030504040204" pitchFamily="34" charset="0"/>
                <a:ea typeface="Tahoma" panose="020B0604030504040204" pitchFamily="34" charset="0"/>
                <a:cs typeface="Tahoma" panose="020B0604030504040204" pitchFamily="34" charset="0"/>
              </a:rPr>
              <a:t>d. MS-Imaging</a:t>
            </a:r>
            <a:endParaRPr lang="zh-CN" altLang="en-US" sz="1400" dirty="0">
              <a:latin typeface="Tahoma" panose="020B0604030504040204" pitchFamily="34" charset="0"/>
              <a:cs typeface="Tahoma" panose="020B0604030504040204" pitchFamily="34" charset="0"/>
            </a:endParaRPr>
          </a:p>
        </p:txBody>
      </p:sp>
      <p:sp>
        <p:nvSpPr>
          <p:cNvPr id="18" name="矩形 12"/>
          <p:cNvSpPr/>
          <p:nvPr/>
        </p:nvSpPr>
        <p:spPr>
          <a:xfrm>
            <a:off x="2974976" y="7490491"/>
            <a:ext cx="3499983" cy="307777"/>
          </a:xfrm>
          <a:prstGeom prst="rect">
            <a:avLst/>
          </a:prstGeom>
        </p:spPr>
        <p:txBody>
          <a:bodyPr wrap="square">
            <a:spAutoFit/>
          </a:bodyPr>
          <a:lstStyle/>
          <a:p>
            <a:pPr lvl="0"/>
            <a:r>
              <a:rPr lang="en-US" altLang="en-US" sz="1400" dirty="0" smtClean="0">
                <a:latin typeface="Tahoma" panose="020B0604030504040204" pitchFamily="34" charset="0"/>
                <a:ea typeface="Tahoma" panose="020B0604030504040204" pitchFamily="34" charset="0"/>
                <a:cs typeface="Tahoma" panose="020B0604030504040204" pitchFamily="34" charset="0"/>
              </a:rPr>
              <a:t>a. Chromatography</a:t>
            </a:r>
            <a:endParaRPr lang="en-US" alt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9" name="矩形 13"/>
          <p:cNvSpPr/>
          <p:nvPr/>
        </p:nvSpPr>
        <p:spPr>
          <a:xfrm>
            <a:off x="13727540" y="6858000"/>
            <a:ext cx="2351079" cy="307777"/>
          </a:xfrm>
          <a:prstGeom prst="rect">
            <a:avLst/>
          </a:prstGeom>
        </p:spPr>
        <p:txBody>
          <a:bodyPr wrap="square">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b. Spectrum</a:t>
            </a:r>
            <a:endParaRPr lang="zh-CN" altLang="en-US" sz="14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1396732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3201" y="32970"/>
            <a:ext cx="8111327" cy="6903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9437" y="2137935"/>
            <a:ext cx="7754563" cy="662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1858" y="6853369"/>
            <a:ext cx="7760281" cy="662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6"/>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7"/>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软件安装讲解</a:t>
            </a:r>
          </a:p>
        </p:txBody>
      </p:sp>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744" y="2017017"/>
            <a:ext cx="5513700" cy="308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13007" y="5280663"/>
            <a:ext cx="8454237" cy="39805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sym typeface="Helvetica Neue"/>
              </a:rPr>
              <a:t>双击</a:t>
            </a:r>
            <a:r>
              <a:rPr kumimoji="0" lang="en-US" altLang="zh-CN" sz="3600" b="1" i="0" u="none" strike="noStrike" cap="none" spc="0" normalizeH="0" baseline="0" dirty="0" smtClean="0">
                <a:ln>
                  <a:noFill/>
                </a:ln>
                <a:solidFill>
                  <a:srgbClr val="000000"/>
                </a:solidFill>
                <a:effectLst/>
                <a:uFillTx/>
                <a:sym typeface="Helvetica Neue"/>
              </a:rPr>
              <a:t>【mzkit_setups.exe】</a:t>
            </a:r>
            <a:r>
              <a:rPr kumimoji="0" lang="zh-CN" altLang="en-US" sz="3600" b="1" i="0" u="none" strike="noStrike" cap="none" spc="0" normalizeH="0" baseline="0" dirty="0" smtClean="0">
                <a:ln>
                  <a:noFill/>
                </a:ln>
                <a:solidFill>
                  <a:srgbClr val="000000"/>
                </a:solidFill>
                <a:effectLst/>
                <a:uFillTx/>
                <a:sym typeface="Helvetica Neue"/>
              </a:rPr>
              <a:t>打开安装程序</a:t>
            </a:r>
            <a:endParaRPr kumimoji="0" lang="en-US" altLang="zh-CN" sz="3600" b="1" i="0" u="none" strike="noStrike" cap="none" spc="0" normalizeH="0" baseline="0" dirty="0" smtClean="0">
              <a:ln>
                <a:noFill/>
              </a:ln>
              <a:solidFill>
                <a:srgbClr val="000000"/>
              </a:solidFill>
              <a:effectLst/>
              <a:uFillTx/>
              <a:sym typeface="Helvetica Neue"/>
            </a:endParaRPr>
          </a:p>
          <a:p>
            <a:pPr marL="0" marR="0" indent="0" algn="ctr" defTabSz="825500" rtl="0" fontAlgn="auto" latinLnBrk="0" hangingPunct="0">
              <a:lnSpc>
                <a:spcPct val="100000"/>
              </a:lnSpc>
              <a:spcBef>
                <a:spcPts val="0"/>
              </a:spcBef>
              <a:spcAft>
                <a:spcPts val="0"/>
              </a:spcAft>
              <a:buClrTx/>
              <a:buSzTx/>
              <a:buFontTx/>
              <a:buNone/>
            </a:pPr>
            <a:endParaRPr lang="en-US" altLang="zh-CN" sz="3600" dirty="0"/>
          </a:p>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sym typeface="Helvetica Neue"/>
              </a:rPr>
              <a:t>运行环境需求：</a:t>
            </a:r>
            <a:endParaRPr kumimoji="0" lang="en-US" altLang="zh-CN" sz="3600" b="1" i="0" u="none" strike="noStrike" cap="none" spc="0" normalizeH="0" baseline="0" dirty="0" smtClean="0">
              <a:ln>
                <a:noFill/>
              </a:ln>
              <a:solidFill>
                <a:srgbClr val="000000"/>
              </a:solidFill>
              <a:effectLst/>
              <a:uFillTx/>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sz="3600" dirty="0" smtClean="0"/>
              <a:t>Windows 10/11 x64</a:t>
            </a: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sz="3600" dirty="0" smtClean="0"/>
              <a:t>屏幕分辨率 </a:t>
            </a:r>
            <a:r>
              <a:rPr lang="en-US" altLang="zh-CN" sz="3600" dirty="0" smtClean="0"/>
              <a:t>1600*1080 </a:t>
            </a:r>
            <a:r>
              <a:rPr lang="zh-CN" altLang="en-US" sz="3600" dirty="0" smtClean="0"/>
              <a:t>或以上</a:t>
            </a:r>
            <a:endParaRPr lang="en-US" altLang="zh-CN" sz="3600"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600" b="1" i="0" u="none" strike="noStrike" cap="none" spc="0" normalizeH="0" baseline="0" dirty="0" smtClean="0">
                <a:ln>
                  <a:noFill/>
                </a:ln>
                <a:solidFill>
                  <a:srgbClr val="000000"/>
                </a:solidFill>
                <a:effectLst/>
                <a:uFillTx/>
                <a:sym typeface="Helvetica Neue"/>
              </a:rPr>
              <a:t>.NET Framework 4.8 mzkit_win32</a:t>
            </a: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sz="3600" dirty="0" smtClean="0"/>
              <a:t>.NET 6.0 </a:t>
            </a:r>
            <a:r>
              <a:rPr lang="en-US" altLang="zh-CN" sz="3600" dirty="0" err="1" smtClean="0"/>
              <a:t>mzkit_server</a:t>
            </a:r>
            <a:endParaRPr kumimoji="0" lang="zh-CN" altLang="en-US" sz="3600" b="1" i="0" u="none" strike="noStrike" cap="none" spc="0" normalizeH="0" baseline="0" dirty="0">
              <a:ln>
                <a:noFill/>
              </a:ln>
              <a:solidFill>
                <a:srgbClr val="000000"/>
              </a:solidFill>
              <a:effectLst/>
              <a:uFillTx/>
              <a:sym typeface="Helvetica Neue"/>
            </a:endParaRPr>
          </a:p>
        </p:txBody>
      </p:sp>
      <p:sp>
        <p:nvSpPr>
          <p:cNvPr id="3" name="右箭头 2"/>
          <p:cNvSpPr/>
          <p:nvPr/>
        </p:nvSpPr>
        <p:spPr>
          <a:xfrm>
            <a:off x="6266441" y="3152521"/>
            <a:ext cx="1461063" cy="818380"/>
          </a:xfrm>
          <a:prstGeom prst="rightArrow">
            <a:avLst/>
          </a:prstGeom>
          <a:ln/>
        </p:spPr>
        <p:style>
          <a:lnRef idx="0">
            <a:schemeClr val="accent1"/>
          </a:lnRef>
          <a:fillRef idx="3">
            <a:schemeClr val="accent1"/>
          </a:fillRef>
          <a:effectRef idx="3">
            <a:schemeClr val="accent1"/>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TextBox 3"/>
          <p:cNvSpPr txBox="1"/>
          <p:nvPr/>
        </p:nvSpPr>
        <p:spPr>
          <a:xfrm>
            <a:off x="16740718" y="1150935"/>
            <a:ext cx="2806859"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安装运行时环境</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TextBox 11"/>
          <p:cNvSpPr txBox="1"/>
          <p:nvPr/>
        </p:nvSpPr>
        <p:spPr>
          <a:xfrm>
            <a:off x="16944528" y="8762850"/>
            <a:ext cx="4738478"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软件授权确认以及引用文献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p:cNvSpPr txBox="1"/>
          <p:nvPr/>
        </p:nvSpPr>
        <p:spPr>
          <a:xfrm>
            <a:off x="6628350" y="12396712"/>
            <a:ext cx="1647887"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成功安装</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37099321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048" y="2033464"/>
            <a:ext cx="15409712" cy="10092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622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软件主界面说明</a:t>
            </a:r>
          </a:p>
        </p:txBody>
      </p:sp>
      <p:sp>
        <p:nvSpPr>
          <p:cNvPr id="2" name="矩形 1"/>
          <p:cNvSpPr/>
          <p:nvPr/>
        </p:nvSpPr>
        <p:spPr>
          <a:xfrm>
            <a:off x="3758922" y="2249488"/>
            <a:ext cx="15137964" cy="180020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7" name="矩形 6"/>
          <p:cNvSpPr/>
          <p:nvPr/>
        </p:nvSpPr>
        <p:spPr>
          <a:xfrm>
            <a:off x="3830818" y="4193704"/>
            <a:ext cx="3248614" cy="576064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矩形 7"/>
          <p:cNvSpPr/>
          <p:nvPr/>
        </p:nvSpPr>
        <p:spPr>
          <a:xfrm>
            <a:off x="15504368" y="4199238"/>
            <a:ext cx="3248614" cy="576064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矩形 8"/>
          <p:cNvSpPr/>
          <p:nvPr/>
        </p:nvSpPr>
        <p:spPr>
          <a:xfrm>
            <a:off x="7295456" y="4697760"/>
            <a:ext cx="7992888" cy="626469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椭圆 3"/>
          <p:cNvSpPr/>
          <p:nvPr/>
        </p:nvSpPr>
        <p:spPr>
          <a:xfrm>
            <a:off x="11284300" y="136675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5" name="TextBox 4"/>
          <p:cNvSpPr txBox="1"/>
          <p:nvPr/>
        </p:nvSpPr>
        <p:spPr>
          <a:xfrm>
            <a:off x="12151358" y="1469207"/>
            <a:ext cx="2425344"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Ribbon</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菜单栏</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椭圆 12"/>
          <p:cNvSpPr/>
          <p:nvPr/>
        </p:nvSpPr>
        <p:spPr>
          <a:xfrm>
            <a:off x="18944788" y="6971567"/>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TextBox 13"/>
          <p:cNvSpPr txBox="1"/>
          <p:nvPr/>
        </p:nvSpPr>
        <p:spPr>
          <a:xfrm>
            <a:off x="19814249" y="7074024"/>
            <a:ext cx="2420534"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数据对象属性</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5" name="椭圆 14"/>
          <p:cNvSpPr/>
          <p:nvPr/>
        </p:nvSpPr>
        <p:spPr>
          <a:xfrm>
            <a:off x="2941974" y="731296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6" name="TextBox 15"/>
          <p:cNvSpPr txBox="1"/>
          <p:nvPr/>
        </p:nvSpPr>
        <p:spPr>
          <a:xfrm>
            <a:off x="782277" y="7345837"/>
            <a:ext cx="2034211"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7" name="椭圆 16"/>
          <p:cNvSpPr/>
          <p:nvPr/>
        </p:nvSpPr>
        <p:spPr>
          <a:xfrm>
            <a:off x="11208336" y="1184352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4</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8" name="TextBox 17"/>
          <p:cNvSpPr txBox="1"/>
          <p:nvPr/>
        </p:nvSpPr>
        <p:spPr>
          <a:xfrm>
            <a:off x="11928416" y="11843524"/>
            <a:ext cx="5706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数据查看器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可视化图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原始矩阵</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69985594"/>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49"/>
            <a:ext cx="5855296" cy="4953149"/>
          </a:xfrm>
          <a:prstGeom prst="rect">
            <a:avLst/>
          </a:prstGeom>
          <a:ln w="12700">
            <a:miter lim="400000"/>
            <a:headEnd/>
            <a:tailEnd/>
          </a:ln>
        </p:spPr>
      </p:pic>
      <p:sp>
        <p:nvSpPr>
          <p:cNvPr id="155" name="内容标题（55点75w）"/>
          <p:cNvSpPr txBox="1"/>
          <p:nvPr/>
        </p:nvSpPr>
        <p:spPr>
          <a:xfrm>
            <a:off x="696721" y="719311"/>
            <a:ext cx="577081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导入原始数据文件</a:t>
            </a:r>
          </a:p>
        </p:txBody>
      </p:sp>
      <p:sp>
        <p:nvSpPr>
          <p:cNvPr id="2" name="TextBox 1"/>
          <p:cNvSpPr txBox="1"/>
          <p:nvPr/>
        </p:nvSpPr>
        <p:spPr>
          <a:xfrm>
            <a:off x="581643" y="1746416"/>
            <a:ext cx="8448023" cy="1164421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文件打开方法</a:t>
            </a:r>
            <a:r>
              <a:rPr kumimoji="0" lang="en-US" altLang="zh-CN"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1</a:t>
            </a:r>
            <a:r>
              <a:rPr kumimoji="0" lang="zh-CN" altLang="en-US"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endParaRPr kumimoji="0" lang="en-US" altLang="zh-CN" sz="3000"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smtClean="0"/>
              <a:t>软件主界面</a:t>
            </a:r>
            <a:r>
              <a:rPr lang="en-US" altLang="zh-CN" dirty="0" smtClean="0"/>
              <a:t>Ribbon</a:t>
            </a:r>
            <a:r>
              <a:rPr lang="zh-CN" altLang="en-US" dirty="0" smtClean="0"/>
              <a:t>菜单中点击</a:t>
            </a:r>
            <a:r>
              <a:rPr lang="en-US" altLang="zh-CN" dirty="0" smtClean="0"/>
              <a:t>【Open】</a:t>
            </a:r>
            <a:r>
              <a:rPr lang="zh-CN" altLang="en-US" dirty="0" smtClean="0"/>
              <a:t>按钮，可以打开单个数据文件</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r>
              <a:rPr lang="en-US" altLang="zh-CN" dirty="0" smtClean="0"/>
              <a:t>(</a:t>
            </a:r>
            <a:r>
              <a:rPr lang="zh-CN" altLang="en-US" dirty="0" smtClean="0"/>
              <a:t>本方法可以支持非靶数据，靶向数据，</a:t>
            </a:r>
            <a:r>
              <a:rPr lang="en-US" altLang="zh-CN" dirty="0" smtClean="0"/>
              <a:t>GCMS</a:t>
            </a:r>
            <a:r>
              <a:rPr lang="zh-CN" altLang="en-US" dirty="0" smtClean="0"/>
              <a:t>数据的打开</a:t>
            </a:r>
            <a:r>
              <a:rPr lang="en-US" altLang="zh-CN" dirty="0" smtClean="0"/>
              <a:t>)</a:t>
            </a:r>
            <a:endParaRPr kumimoji="0" lang="en-US" altLang="zh-CN" sz="3000" i="0" u="none" strike="noStrike" cap="none" spc="0" normalizeH="0" baseline="0" dirty="0" smtClean="0">
              <a:ln>
                <a:noFill/>
              </a:ln>
              <a:solidFill>
                <a:srgbClr val="000000"/>
              </a:solidFill>
              <a:effectLst/>
              <a:uFillTx/>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smtClean="0"/>
              <a:t>文件打开方法</a:t>
            </a:r>
            <a:r>
              <a:rPr lang="en-US" altLang="zh-CN" dirty="0" smtClean="0"/>
              <a:t>2</a:t>
            </a:r>
            <a:r>
              <a:rPr lang="zh-CN" altLang="en-US" dirty="0" smtClean="0"/>
              <a:t>：</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左侧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中，可以通过右键菜单批量</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导入</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多个原始数据文件</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smtClean="0"/>
              <a:t>(</a:t>
            </a:r>
            <a:r>
              <a:rPr lang="zh-CN" altLang="en-US" dirty="0" smtClean="0"/>
              <a:t>本方法仅针对于</a:t>
            </a:r>
            <a:r>
              <a:rPr lang="en-US" altLang="zh-CN" dirty="0" smtClean="0"/>
              <a:t>LCMS</a:t>
            </a:r>
            <a:r>
              <a:rPr lang="zh-CN" altLang="en-US" dirty="0" smtClean="0"/>
              <a:t>非靶向原始数据的打开导入操作</a:t>
            </a:r>
            <a:r>
              <a:rPr lang="en-US" altLang="zh-CN" dirty="0" smtClean="0"/>
              <a:t>)</a:t>
            </a: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注：当</a:t>
            </a:r>
            <a:r>
              <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之中不存在原始数据文件的时候，软件会在前台进行文件导入操作，此时主界面上会出现任务进度条：</a:t>
            </a: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solidFill>
                <a:srgbClr val="FF0000"/>
              </a:solidFill>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solidFill>
                <a:srgbClr val="FF0000"/>
              </a:solidFill>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当已经存在有原始数据文件之后，后续的文件会以后台任务的方式进行执行文件数据导入操作，以减少对前台用户操作体验的影响</a:t>
            </a:r>
            <a:endParaRPr kumimoji="0" lang="zh-CN" altLang="en-US" sz="3000" b="1" i="0" u="none" strike="noStrike" cap="none" spc="0" normalizeH="0" baseline="0" dirty="0">
              <a:ln>
                <a:noFill/>
              </a:ln>
              <a:solidFill>
                <a:srgbClr val="FF0000"/>
              </a:solidFill>
              <a:effectLst/>
              <a:uFillTx/>
              <a:latin typeface="Helvetica Neue"/>
              <a:ea typeface="Helvetica Neue"/>
              <a:cs typeface="Helvetica Neue"/>
              <a:sym typeface="Helvetica Neue"/>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5696" y="755652"/>
            <a:ext cx="5184576"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76557" y="5993904"/>
            <a:ext cx="5830884"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20392" y="2321496"/>
            <a:ext cx="8249909" cy="3971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6800512" y="6569967"/>
            <a:ext cx="5464637" cy="28725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支持的原始文件格式：</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开源格式 </a:t>
            </a:r>
            <a:r>
              <a:rPr lang="en-US" altLang="zh-CN" dirty="0" smtClean="0"/>
              <a:t>mzXML/mzML/</a:t>
            </a:r>
            <a:r>
              <a:rPr lang="en-US" altLang="zh-CN" dirty="0" err="1" smtClean="0"/>
              <a:t>imzML</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诺米代谢内部格式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mzPack</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a:t>赛默</a:t>
            </a:r>
            <a:r>
              <a:rPr lang="zh-CN" altLang="en-US" dirty="0" smtClean="0"/>
              <a:t>飞原始数据文件 </a:t>
            </a:r>
            <a:r>
              <a:rPr lang="en-US" altLang="zh-CN" dirty="0" smtClean="0"/>
              <a:t>Raw</a:t>
            </a: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Ab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Sciex</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Wiff</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smtClean="0"/>
              <a:t>GCMS</a:t>
            </a:r>
            <a:r>
              <a:rPr lang="zh-CN" altLang="en-US" dirty="0" smtClean="0"/>
              <a:t>原始数据文件 </a:t>
            </a:r>
            <a:r>
              <a:rPr lang="en-US" altLang="zh-CN" dirty="0" smtClean="0"/>
              <a:t>CDF</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307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840" y="9442548"/>
            <a:ext cx="8172234" cy="1608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7529" y="10267388"/>
            <a:ext cx="13256084" cy="2197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039872" y="12626098"/>
            <a:ext cx="6283771"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软件主界面底部的后台任务列表查看</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p:cNvSpPr txBox="1"/>
          <p:nvPr/>
        </p:nvSpPr>
        <p:spPr>
          <a:xfrm>
            <a:off x="2758952" y="11083929"/>
            <a:ext cx="3579506"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软件前台任务进度条</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69985594"/>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4714" y="1231901"/>
            <a:ext cx="10753716" cy="9502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77081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查看原始数据文件</a:t>
            </a:r>
          </a:p>
        </p:txBody>
      </p:sp>
      <p:sp>
        <p:nvSpPr>
          <p:cNvPr id="6" name="矩形 5"/>
          <p:cNvSpPr/>
          <p:nvPr/>
        </p:nvSpPr>
        <p:spPr>
          <a:xfrm>
            <a:off x="8231561" y="3625520"/>
            <a:ext cx="3600400" cy="2327671"/>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2" name="TextBox 1"/>
          <p:cNvSpPr txBox="1"/>
          <p:nvPr/>
        </p:nvSpPr>
        <p:spPr>
          <a:xfrm>
            <a:off x="696721" y="2434007"/>
            <a:ext cx="7132386" cy="1062855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点击软件主界面左上角的</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之中的任意一个所导入的原始数据文件，即可进行文件之中的相关数据信息的查看操作</a:t>
            </a:r>
            <a:endPar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sz="3600"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smtClean="0"/>
              <a:t>在</a:t>
            </a:r>
            <a:r>
              <a:rPr lang="en-US" altLang="zh-CN" sz="3600" dirty="0" smtClean="0"/>
              <a:t>【</a:t>
            </a:r>
            <a:r>
              <a:rPr lang="zh-CN" altLang="en-US" sz="3600" dirty="0" smtClean="0"/>
              <a:t>对象浏览器</a:t>
            </a:r>
            <a:r>
              <a:rPr lang="en-US" altLang="zh-CN" sz="3600" dirty="0" smtClean="0"/>
              <a:t>】</a:t>
            </a:r>
            <a:r>
              <a:rPr lang="zh-CN" altLang="en-US" sz="3600" dirty="0" smtClean="0"/>
              <a:t>之中会随之列举出当前所常看的原始数据文件之中的质谱扫描帧列表信息</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a:t>质谱</a:t>
            </a:r>
            <a:r>
              <a:rPr lang="zh-CN" altLang="en-US" sz="3600" dirty="0" smtClean="0"/>
              <a:t>扫描帧在原始数据文件之中，以树形结构存在：</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a:t>一级质</a:t>
            </a:r>
            <a:r>
              <a:rPr lang="zh-CN" altLang="en-US" sz="3600" dirty="0" smtClean="0"/>
              <a:t>谱扫描帧的构成为代谢物母离子列表，</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一个一级质谱扫描帧之中的响应度前</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10</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个离子会产生相应的二级质谱图</a:t>
            </a:r>
            <a:endParaRPr kumimoji="0" lang="zh-CN" altLang="en-US"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0" name="矩形 9"/>
          <p:cNvSpPr/>
          <p:nvPr/>
        </p:nvSpPr>
        <p:spPr>
          <a:xfrm>
            <a:off x="8231560" y="6098554"/>
            <a:ext cx="4240087" cy="486390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TextBox 3"/>
          <p:cNvSpPr txBox="1"/>
          <p:nvPr/>
        </p:nvSpPr>
        <p:spPr>
          <a:xfrm>
            <a:off x="19188100" y="2764308"/>
            <a:ext cx="4536504"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【Plot Viewer】</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会显示当前的数据对象的可视化结果</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smtClean="0"/>
              <a:t>【Matrix Viewer】</a:t>
            </a:r>
            <a:r>
              <a:rPr lang="zh-CN" altLang="en-US" dirty="0" smtClean="0"/>
              <a:t>则显示当前的数据对象的绘图的原始数据矩阵</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矩形 11"/>
          <p:cNvSpPr/>
          <p:nvPr/>
        </p:nvSpPr>
        <p:spPr>
          <a:xfrm>
            <a:off x="12218822" y="3905672"/>
            <a:ext cx="3600400" cy="88368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669985594"/>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63500" cap="flat">
          <a:solidFill>
            <a:srgbClr val="FF0000"/>
          </a:solidFill>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1978</TotalTime>
  <Words>3788</Words>
  <Application>Microsoft Office PowerPoint</Application>
  <PresentationFormat>自定义</PresentationFormat>
  <Paragraphs>388</Paragraphs>
  <Slides>44</Slides>
  <Notes>41</Notes>
  <HiddenSlides>0</HiddenSlides>
  <MMClips>0</MMClips>
  <ScaleCrop>false</ScaleCrop>
  <HeadingPairs>
    <vt:vector size="4" baseType="variant">
      <vt:variant>
        <vt:lpstr>主题</vt:lpstr>
      </vt:variant>
      <vt:variant>
        <vt:i4>1</vt:i4>
      </vt:variant>
      <vt:variant>
        <vt:lpstr>幻灯片标题</vt:lpstr>
      </vt:variant>
      <vt:variant>
        <vt:i4>44</vt:i4>
      </vt:variant>
    </vt:vector>
  </HeadingPairs>
  <TitlesOfParts>
    <vt:vector size="45" baseType="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俞丹</dc:creator>
  <cp:lastModifiedBy>微软用户</cp:lastModifiedBy>
  <cp:revision>1070</cp:revision>
  <dcterms:created xsi:type="dcterms:W3CDTF">2022-01-10T02:34:09Z</dcterms:created>
  <dcterms:modified xsi:type="dcterms:W3CDTF">2022-07-01T03:52:38Z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268BBE44D49A4B57924C65EAE8C1875B</vt:lpwstr>
  </property>
  <property fmtid="{D5CDD505-2E9C-101B-9397-08002B2CF9AE}" pid="3" name="KSOProductBuildVer">
    <vt:lpwstr>2052-11.1.0.11194</vt:lpwstr>
  </property>
</Properties>
</file>